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sldIdLst>
    <p:sldId id="2044" r:id="rId2"/>
    <p:sldId id="2084" r:id="rId3"/>
    <p:sldId id="2085" r:id="rId4"/>
    <p:sldId id="2051" r:id="rId5"/>
    <p:sldId id="257" r:id="rId6"/>
    <p:sldId id="2053" r:id="rId7"/>
    <p:sldId id="2052" r:id="rId8"/>
    <p:sldId id="2086" r:id="rId9"/>
    <p:sldId id="2050" r:id="rId10"/>
    <p:sldId id="2034" r:id="rId11"/>
  </p:sldIdLst>
  <p:sldSz cx="9144000" cy="6858000" type="screen4x3"/>
  <p:notesSz cx="6735763" cy="9866313"/>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8" autoAdjust="0"/>
    <p:restoredTop sz="94660"/>
  </p:normalViewPr>
  <p:slideViewPr>
    <p:cSldViewPr snapToGrid="0">
      <p:cViewPr>
        <p:scale>
          <a:sx n="60" d="100"/>
          <a:sy n="60" d="100"/>
        </p:scale>
        <p:origin x="1420" y="124"/>
      </p:cViewPr>
      <p:guideLst/>
    </p:cSldViewPr>
  </p:slideViewPr>
  <p:notesTextViewPr>
    <p:cViewPr>
      <p:scale>
        <a:sx n="1" d="1"/>
        <a:sy n="1" d="1"/>
      </p:scale>
      <p:origin x="0" y="0"/>
    </p:cViewPr>
  </p:notesTextViewPr>
  <p:sorterViewPr>
    <p:cViewPr varScale="1">
      <p:scale>
        <a:sx n="1" d="1"/>
        <a:sy n="1" d="1"/>
      </p:scale>
      <p:origin x="0" y="-13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1"/>
            <a:ext cx="2918830" cy="495029"/>
          </a:xfrm>
          <a:prstGeom prst="rect">
            <a:avLst/>
          </a:prstGeom>
        </p:spPr>
        <p:txBody>
          <a:bodyPr vert="horz" lIns="94864" tIns="47433" rIns="94864" bIns="47433" rtlCol="0"/>
          <a:lstStyle>
            <a:lvl1pPr algn="l">
              <a:defRPr sz="1200"/>
            </a:lvl1pPr>
          </a:lstStyle>
          <a:p>
            <a:endParaRPr lang="fi-FI"/>
          </a:p>
        </p:txBody>
      </p:sp>
      <p:sp>
        <p:nvSpPr>
          <p:cNvPr id="3" name="Päivämäärän paikkamerkki 2"/>
          <p:cNvSpPr>
            <a:spLocks noGrp="1"/>
          </p:cNvSpPr>
          <p:nvPr>
            <p:ph type="dt" idx="1"/>
          </p:nvPr>
        </p:nvSpPr>
        <p:spPr>
          <a:xfrm>
            <a:off x="3815374" y="1"/>
            <a:ext cx="2918830" cy="495029"/>
          </a:xfrm>
          <a:prstGeom prst="rect">
            <a:avLst/>
          </a:prstGeom>
        </p:spPr>
        <p:txBody>
          <a:bodyPr vert="horz" lIns="94864" tIns="47433" rIns="94864" bIns="47433" rtlCol="0"/>
          <a:lstStyle>
            <a:lvl1pPr algn="r">
              <a:defRPr sz="1200"/>
            </a:lvl1pPr>
          </a:lstStyle>
          <a:p>
            <a:fld id="{40D61ABA-859E-4994-874E-D713B30A26D4}" type="datetimeFigureOut">
              <a:rPr lang="fi-FI" smtClean="0"/>
              <a:t>6.2.2020</a:t>
            </a:fld>
            <a:endParaRPr lang="fi-FI"/>
          </a:p>
        </p:txBody>
      </p:sp>
      <p:sp>
        <p:nvSpPr>
          <p:cNvPr id="4" name="Dian kuvan paikkamerkki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4864" tIns="47433" rIns="94864" bIns="47433" rtlCol="0" anchor="ctr"/>
          <a:lstStyle/>
          <a:p>
            <a:endParaRPr lang="fi-FI"/>
          </a:p>
        </p:txBody>
      </p:sp>
      <p:sp>
        <p:nvSpPr>
          <p:cNvPr id="5" name="Huomautusten paikkamerkki 4"/>
          <p:cNvSpPr>
            <a:spLocks noGrp="1"/>
          </p:cNvSpPr>
          <p:nvPr>
            <p:ph type="body" sz="quarter" idx="3"/>
          </p:nvPr>
        </p:nvSpPr>
        <p:spPr>
          <a:xfrm>
            <a:off x="673577" y="4748163"/>
            <a:ext cx="5388610" cy="3884861"/>
          </a:xfrm>
          <a:prstGeom prst="rect">
            <a:avLst/>
          </a:prstGeom>
        </p:spPr>
        <p:txBody>
          <a:bodyPr vert="horz" lIns="94864" tIns="47433" rIns="94864" bIns="47433"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371286"/>
            <a:ext cx="2918830" cy="495028"/>
          </a:xfrm>
          <a:prstGeom prst="rect">
            <a:avLst/>
          </a:prstGeom>
        </p:spPr>
        <p:txBody>
          <a:bodyPr vert="horz" lIns="94864" tIns="47433" rIns="94864" bIns="47433" rtlCol="0" anchor="b"/>
          <a:lstStyle>
            <a:lvl1pPr algn="l">
              <a:defRPr sz="1200"/>
            </a:lvl1pPr>
          </a:lstStyle>
          <a:p>
            <a:endParaRPr lang="fi-FI"/>
          </a:p>
        </p:txBody>
      </p:sp>
      <p:sp>
        <p:nvSpPr>
          <p:cNvPr id="7" name="Dian numeron paikkamerkki 6"/>
          <p:cNvSpPr>
            <a:spLocks noGrp="1"/>
          </p:cNvSpPr>
          <p:nvPr>
            <p:ph type="sldNum" sz="quarter" idx="5"/>
          </p:nvPr>
        </p:nvSpPr>
        <p:spPr>
          <a:xfrm>
            <a:off x="3815374" y="9371286"/>
            <a:ext cx="2918830" cy="495028"/>
          </a:xfrm>
          <a:prstGeom prst="rect">
            <a:avLst/>
          </a:prstGeom>
        </p:spPr>
        <p:txBody>
          <a:bodyPr vert="horz" lIns="94864" tIns="47433" rIns="94864" bIns="47433" rtlCol="0" anchor="b"/>
          <a:lstStyle>
            <a:lvl1pPr algn="r">
              <a:defRPr sz="1200"/>
            </a:lvl1pPr>
          </a:lstStyle>
          <a:p>
            <a:fld id="{2CDF6871-CFE5-47A0-BBFA-C5EDF08DF69B}" type="slidenum">
              <a:rPr lang="fi-FI" smtClean="0"/>
              <a:t>‹#›</a:t>
            </a:fld>
            <a:endParaRPr lang="fi-FI"/>
          </a:p>
        </p:txBody>
      </p:sp>
    </p:spTree>
    <p:extLst>
      <p:ext uri="{BB962C8B-B14F-4D97-AF65-F5344CB8AC3E}">
        <p14:creationId xmlns:p14="http://schemas.microsoft.com/office/powerpoint/2010/main" val="89878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6b494351cc_1_5: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1" name="Google Shape;111;g6b494351cc_1_5: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1861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i-FI"/>
              <a:t>Muokkaa ots. perustyyl. napsautt.</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958259F9-7E6E-447F-BDD8-691E38232AAC}" type="datetimeFigureOut">
              <a:rPr lang="fi-FI" smtClean="0"/>
              <a:t>6.2.2020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BF97E98-7E3F-4B72-BFE2-A743CB435B02}" type="slidenum">
              <a:rPr lang="fi-FI" smtClean="0"/>
              <a:t>‹#›</a:t>
            </a:fld>
            <a:endParaRPr lang="fi-FI"/>
          </a:p>
        </p:txBody>
      </p:sp>
    </p:spTree>
    <p:extLst>
      <p:ext uri="{BB962C8B-B14F-4D97-AF65-F5344CB8AC3E}">
        <p14:creationId xmlns:p14="http://schemas.microsoft.com/office/powerpoint/2010/main" val="355218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58259F9-7E6E-447F-BDD8-691E38232AAC}" type="datetimeFigureOut">
              <a:rPr lang="fi-FI" smtClean="0"/>
              <a:t>6.2.2020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BF97E98-7E3F-4B72-BFE2-A743CB435B02}" type="slidenum">
              <a:rPr lang="fi-FI" smtClean="0"/>
              <a:t>‹#›</a:t>
            </a:fld>
            <a:endParaRPr lang="fi-FI"/>
          </a:p>
        </p:txBody>
      </p:sp>
    </p:spTree>
    <p:extLst>
      <p:ext uri="{BB962C8B-B14F-4D97-AF65-F5344CB8AC3E}">
        <p14:creationId xmlns:p14="http://schemas.microsoft.com/office/powerpoint/2010/main" val="3832544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58259F9-7E6E-447F-BDD8-691E38232AAC}" type="datetimeFigureOut">
              <a:rPr lang="fi-FI" smtClean="0"/>
              <a:t>6.2.2020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BF97E98-7E3F-4B72-BFE2-A743CB435B02}" type="slidenum">
              <a:rPr lang="fi-FI" smtClean="0"/>
              <a:t>‹#›</a:t>
            </a:fld>
            <a:endParaRPr lang="fi-FI"/>
          </a:p>
        </p:txBody>
      </p:sp>
    </p:spTree>
    <p:extLst>
      <p:ext uri="{BB962C8B-B14F-4D97-AF65-F5344CB8AC3E}">
        <p14:creationId xmlns:p14="http://schemas.microsoft.com/office/powerpoint/2010/main" val="302451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58259F9-7E6E-447F-BDD8-691E38232AAC}" type="datetimeFigureOut">
              <a:rPr lang="fi-FI" smtClean="0"/>
              <a:t>6.2.2020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BF97E98-7E3F-4B72-BFE2-A743CB435B02}" type="slidenum">
              <a:rPr lang="fi-FI" smtClean="0"/>
              <a:t>‹#›</a:t>
            </a:fld>
            <a:endParaRPr lang="fi-FI"/>
          </a:p>
        </p:txBody>
      </p:sp>
    </p:spTree>
    <p:extLst>
      <p:ext uri="{BB962C8B-B14F-4D97-AF65-F5344CB8AC3E}">
        <p14:creationId xmlns:p14="http://schemas.microsoft.com/office/powerpoint/2010/main" val="1097222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i-FI"/>
              <a:t>Muokkaa ots. perustyyl. napsautt.</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958259F9-7E6E-447F-BDD8-691E38232AAC}" type="datetimeFigureOut">
              <a:rPr lang="fi-FI" smtClean="0"/>
              <a:t>6.2.2020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DBF97E98-7E3F-4B72-BFE2-A743CB435B02}" type="slidenum">
              <a:rPr lang="fi-FI" smtClean="0"/>
              <a:t>‹#›</a:t>
            </a:fld>
            <a:endParaRPr lang="fi-FI"/>
          </a:p>
        </p:txBody>
      </p:sp>
    </p:spTree>
    <p:extLst>
      <p:ext uri="{BB962C8B-B14F-4D97-AF65-F5344CB8AC3E}">
        <p14:creationId xmlns:p14="http://schemas.microsoft.com/office/powerpoint/2010/main" val="326721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58259F9-7E6E-447F-BDD8-691E38232AAC}" type="datetimeFigureOut">
              <a:rPr lang="fi-FI" smtClean="0"/>
              <a:t>6.2.2020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BF97E98-7E3F-4B72-BFE2-A743CB435B02}" type="slidenum">
              <a:rPr lang="fi-FI" smtClean="0"/>
              <a:t>‹#›</a:t>
            </a:fld>
            <a:endParaRPr lang="fi-FI"/>
          </a:p>
        </p:txBody>
      </p:sp>
    </p:spTree>
    <p:extLst>
      <p:ext uri="{BB962C8B-B14F-4D97-AF65-F5344CB8AC3E}">
        <p14:creationId xmlns:p14="http://schemas.microsoft.com/office/powerpoint/2010/main" val="1892502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i-FI"/>
              <a:t>Muokkaa ots. perustyyl. napsautt.</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629842" y="2505075"/>
            <a:ext cx="386834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29150" y="2505075"/>
            <a:ext cx="3887391"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58259F9-7E6E-447F-BDD8-691E38232AAC}" type="datetimeFigureOut">
              <a:rPr lang="fi-FI" smtClean="0"/>
              <a:t>6.2.2020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DBF97E98-7E3F-4B72-BFE2-A743CB435B02}" type="slidenum">
              <a:rPr lang="fi-FI" smtClean="0"/>
              <a:t>‹#›</a:t>
            </a:fld>
            <a:endParaRPr lang="fi-FI"/>
          </a:p>
        </p:txBody>
      </p:sp>
    </p:spTree>
    <p:extLst>
      <p:ext uri="{BB962C8B-B14F-4D97-AF65-F5344CB8AC3E}">
        <p14:creationId xmlns:p14="http://schemas.microsoft.com/office/powerpoint/2010/main" val="3206408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958259F9-7E6E-447F-BDD8-691E38232AAC}" type="datetimeFigureOut">
              <a:rPr lang="fi-FI" smtClean="0"/>
              <a:t>6.2.2020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BF97E98-7E3F-4B72-BFE2-A743CB435B02}" type="slidenum">
              <a:rPr lang="fi-FI" smtClean="0"/>
              <a:t>‹#›</a:t>
            </a:fld>
            <a:endParaRPr lang="fi-FI"/>
          </a:p>
        </p:txBody>
      </p:sp>
    </p:spTree>
    <p:extLst>
      <p:ext uri="{BB962C8B-B14F-4D97-AF65-F5344CB8AC3E}">
        <p14:creationId xmlns:p14="http://schemas.microsoft.com/office/powerpoint/2010/main" val="228255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259F9-7E6E-447F-BDD8-691E38232AAC}" type="datetimeFigureOut">
              <a:rPr lang="fi-FI" smtClean="0"/>
              <a:t>6.2.2020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DBF97E98-7E3F-4B72-BFE2-A743CB435B02}" type="slidenum">
              <a:rPr lang="fi-FI" smtClean="0"/>
              <a:t>‹#›</a:t>
            </a:fld>
            <a:endParaRPr lang="fi-FI"/>
          </a:p>
        </p:txBody>
      </p:sp>
    </p:spTree>
    <p:extLst>
      <p:ext uri="{BB962C8B-B14F-4D97-AF65-F5344CB8AC3E}">
        <p14:creationId xmlns:p14="http://schemas.microsoft.com/office/powerpoint/2010/main" val="2924663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58259F9-7E6E-447F-BDD8-691E38232AAC}" type="datetimeFigureOut">
              <a:rPr lang="fi-FI" smtClean="0"/>
              <a:t>6.2.2020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BF97E98-7E3F-4B72-BFE2-A743CB435B02}" type="slidenum">
              <a:rPr lang="fi-FI" smtClean="0"/>
              <a:t>‹#›</a:t>
            </a:fld>
            <a:endParaRPr lang="fi-FI"/>
          </a:p>
        </p:txBody>
      </p:sp>
    </p:spTree>
    <p:extLst>
      <p:ext uri="{BB962C8B-B14F-4D97-AF65-F5344CB8AC3E}">
        <p14:creationId xmlns:p14="http://schemas.microsoft.com/office/powerpoint/2010/main" val="25466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i-FI"/>
              <a:t>Muokkaa ots. perustyyl. napsautt.</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958259F9-7E6E-447F-BDD8-691E38232AAC}" type="datetimeFigureOut">
              <a:rPr lang="fi-FI" smtClean="0"/>
              <a:t>6.2.2020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DBF97E98-7E3F-4B72-BFE2-A743CB435B02}" type="slidenum">
              <a:rPr lang="fi-FI" smtClean="0"/>
              <a:t>‹#›</a:t>
            </a:fld>
            <a:endParaRPr lang="fi-FI"/>
          </a:p>
        </p:txBody>
      </p:sp>
    </p:spTree>
    <p:extLst>
      <p:ext uri="{BB962C8B-B14F-4D97-AF65-F5344CB8AC3E}">
        <p14:creationId xmlns:p14="http://schemas.microsoft.com/office/powerpoint/2010/main" val="2048256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8259F9-7E6E-447F-BDD8-691E38232AAC}" type="datetimeFigureOut">
              <a:rPr lang="fi-FI" smtClean="0"/>
              <a:t>6.2.2020</a:t>
            </a:fld>
            <a:endParaRPr lang="fi-F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97E98-7E3F-4B72-BFE2-A743CB435B02}" type="slidenum">
              <a:rPr lang="fi-FI" smtClean="0"/>
              <a:t>‹#›</a:t>
            </a:fld>
            <a:endParaRPr lang="fi-FI"/>
          </a:p>
        </p:txBody>
      </p:sp>
    </p:spTree>
    <p:extLst>
      <p:ext uri="{BB962C8B-B14F-4D97-AF65-F5344CB8AC3E}">
        <p14:creationId xmlns:p14="http://schemas.microsoft.com/office/powerpoint/2010/main" val="102446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koulujaymparisto.fi/wp-content/uploads/Indikaattorit_viitekehys_VST.pdf"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koulujaymparisto.fi/tukea-kestavan-kehityksen-tyohon/indikaattoreiden-arvioinnin-tukisivusto/vapaa-sivistystyo/"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koulujaymparisto.fi/tukea-kestavan-kehityksen-tyohon/indikaattoreiden-arvioinnin-tukisivusto/taiteen-perusopetus/indikaattori-2-opetuksen-sisallo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03770C7-705A-4F27-896E-4E44260D24B5}"/>
              </a:ext>
            </a:extLst>
          </p:cNvPr>
          <p:cNvSpPr txBox="1"/>
          <p:nvPr/>
        </p:nvSpPr>
        <p:spPr>
          <a:xfrm>
            <a:off x="511338" y="54452"/>
            <a:ext cx="8121315" cy="1200329"/>
          </a:xfrm>
          <a:prstGeom prst="rect">
            <a:avLst/>
          </a:prstGeom>
          <a:noFill/>
        </p:spPr>
        <p:txBody>
          <a:bodyPr wrap="square" rtlCol="0">
            <a:spAutoFit/>
          </a:bodyPr>
          <a:lstStyle/>
          <a:p>
            <a:pPr algn="ctr"/>
            <a:r>
              <a:rPr lang="fi-FI" sz="3600" dirty="0">
                <a:solidFill>
                  <a:srgbClr val="7030A0"/>
                </a:solidFill>
              </a:rPr>
              <a:t>Vapaan sivistystyön kestävän tulevaisuuden indikaattorit</a:t>
            </a:r>
          </a:p>
        </p:txBody>
      </p:sp>
      <p:sp>
        <p:nvSpPr>
          <p:cNvPr id="5" name="Tekstiruutu 4">
            <a:extLst>
              <a:ext uri="{FF2B5EF4-FFF2-40B4-BE49-F238E27FC236}">
                <a16:creationId xmlns:a16="http://schemas.microsoft.com/office/drawing/2014/main" id="{458A876E-AB17-433A-BB1B-3568FBE6625A}"/>
              </a:ext>
            </a:extLst>
          </p:cNvPr>
          <p:cNvSpPr txBox="1"/>
          <p:nvPr/>
        </p:nvSpPr>
        <p:spPr>
          <a:xfrm>
            <a:off x="500705" y="1297450"/>
            <a:ext cx="8271155" cy="5324535"/>
          </a:xfrm>
          <a:prstGeom prst="rect">
            <a:avLst/>
          </a:prstGeom>
          <a:solidFill>
            <a:schemeClr val="accent4">
              <a:lumMod val="20000"/>
              <a:lumOff val="80000"/>
            </a:schemeClr>
          </a:solidFill>
        </p:spPr>
        <p:txBody>
          <a:bodyPr wrap="square" rtlCol="0">
            <a:spAutoFit/>
          </a:bodyPr>
          <a:lstStyle/>
          <a:p>
            <a:pPr marL="342900" indent="-342900">
              <a:buFont typeface="Arial" panose="020B0604020202020204" pitchFamily="34" charset="0"/>
              <a:buChar char="•"/>
            </a:pPr>
            <a:r>
              <a:rPr lang="fi-FI" sz="2800" dirty="0"/>
              <a:t>OKKA-säätiö uudistaa vuoden 2020 aikana vapaan sivistystyön kestävän kehityksen sertifioinnin.</a:t>
            </a:r>
          </a:p>
          <a:p>
            <a:pPr marL="342900" indent="-342900">
              <a:spcBef>
                <a:spcPts val="1800"/>
              </a:spcBef>
              <a:buFont typeface="Arial" panose="020B0604020202020204" pitchFamily="34" charset="0"/>
              <a:buChar char="•"/>
            </a:pPr>
            <a:r>
              <a:rPr lang="fi-FI" sz="2800" dirty="0"/>
              <a:t>Kestävän tulevaisuuden indikaattoreita testataan pilottioppilaitoksissa keväällä 2020. </a:t>
            </a:r>
          </a:p>
          <a:p>
            <a:pPr marL="342900" indent="-342900">
              <a:spcBef>
                <a:spcPts val="1800"/>
              </a:spcBef>
              <a:buFont typeface="Arial" panose="020B0604020202020204" pitchFamily="34" charset="0"/>
              <a:buChar char="•"/>
            </a:pPr>
            <a:r>
              <a:rPr lang="fi-FI" sz="2800" dirty="0"/>
              <a:t>Uudet indikaattorit käyttöön </a:t>
            </a:r>
            <a:r>
              <a:rPr lang="fi-FI" sz="2800" dirty="0" err="1"/>
              <a:t>vst</a:t>
            </a:r>
            <a:r>
              <a:rPr lang="fi-FI" sz="2800" dirty="0"/>
              <a:t>-oppilaitosten sertifioinnissa vuodenvaihteessa 2020/2021.</a:t>
            </a:r>
          </a:p>
          <a:p>
            <a:pPr marL="342900" indent="-342900">
              <a:spcBef>
                <a:spcPts val="1800"/>
              </a:spcBef>
              <a:buFont typeface="Arial" panose="020B0604020202020204" pitchFamily="34" charset="0"/>
              <a:buChar char="•"/>
            </a:pPr>
            <a:r>
              <a:rPr lang="fi-FI" sz="2800" dirty="0"/>
              <a:t>Pilotoinnissa kerätään oppilaitoksilta palautetta indikaattoreiden ja arviointityökalujen toimivuudesta.</a:t>
            </a:r>
          </a:p>
          <a:p>
            <a:pPr marL="342900" indent="-342900">
              <a:spcBef>
                <a:spcPts val="1800"/>
              </a:spcBef>
              <a:buFont typeface="Arial" panose="020B0604020202020204" pitchFamily="34" charset="0"/>
              <a:buChar char="•"/>
            </a:pPr>
            <a:r>
              <a:rPr lang="fi-FI" sz="2800" dirty="0"/>
              <a:t>Pilottiarvioinnin tulokset tukevat myös suoraan oppilaitoksen oman toiminnan kehittämistä.</a:t>
            </a:r>
          </a:p>
        </p:txBody>
      </p:sp>
      <p:pic>
        <p:nvPicPr>
          <p:cNvPr id="6" name="Picture 19" descr="K:\Omat tiedostot\Omat tiedostot\Omat\OKKA_logot\OKKA_LOGO.jpg">
            <a:extLst>
              <a:ext uri="{FF2B5EF4-FFF2-40B4-BE49-F238E27FC236}">
                <a16:creationId xmlns:a16="http://schemas.microsoft.com/office/drawing/2014/main" id="{6E10F378-4459-42C2-A69C-C216DFC0C507}"/>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6024" y="6045580"/>
            <a:ext cx="744347" cy="76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135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156B8543-11F8-4001-A8A4-DD134972BA36}"/>
              </a:ext>
            </a:extLst>
          </p:cNvPr>
          <p:cNvSpPr txBox="1"/>
          <p:nvPr/>
        </p:nvSpPr>
        <p:spPr>
          <a:xfrm>
            <a:off x="245419" y="815009"/>
            <a:ext cx="8709738" cy="5663089"/>
          </a:xfrm>
          <a:prstGeom prst="rect">
            <a:avLst/>
          </a:prstGeom>
          <a:solidFill>
            <a:schemeClr val="accent4">
              <a:lumMod val="20000"/>
              <a:lumOff val="80000"/>
            </a:schemeClr>
          </a:solidFill>
        </p:spPr>
        <p:txBody>
          <a:bodyPr wrap="square" rtlCol="0">
            <a:spAutoFit/>
          </a:bodyPr>
          <a:lstStyle/>
          <a:p>
            <a:pPr marL="285750" indent="-285750">
              <a:buFont typeface="Arial" panose="020B0604020202020204" pitchFamily="34" charset="0"/>
              <a:buChar char="•"/>
            </a:pPr>
            <a:r>
              <a:rPr lang="fi-FI" sz="2600" dirty="0"/>
              <a:t>Arviointi ei tähtää täysin objektiivisiin mittareihin ja se suhteutuu aina oppilaitoksen kontekstiin.</a:t>
            </a:r>
          </a:p>
          <a:p>
            <a:pPr marL="285750" indent="-285750">
              <a:spcBef>
                <a:spcPts val="1200"/>
              </a:spcBef>
              <a:buFont typeface="Arial" panose="020B0604020202020204" pitchFamily="34" charset="0"/>
              <a:buChar char="•"/>
            </a:pPr>
            <a:r>
              <a:rPr lang="fi-FI" sz="2600" dirty="0"/>
              <a:t>Dialogin avulla luodaan yhteisölle kuva oppilaitoksen tilanteesta ja todellisuudesta. </a:t>
            </a:r>
          </a:p>
          <a:p>
            <a:pPr marL="285750" indent="-285750">
              <a:spcBef>
                <a:spcPts val="1200"/>
              </a:spcBef>
              <a:buFont typeface="Arial" panose="020B0604020202020204" pitchFamily="34" charset="0"/>
              <a:buChar char="•"/>
            </a:pPr>
            <a:r>
              <a:rPr lang="fi-FI" sz="2600" dirty="0"/>
              <a:t>Arviointi voi tuottaa yhteneviä ja eriäviä näkemyksiä. Ristiriidat ovat usein hedelmällisiä tarkastelun kohtia.</a:t>
            </a:r>
          </a:p>
          <a:p>
            <a:pPr marL="285750" indent="-285750">
              <a:spcBef>
                <a:spcPts val="1200"/>
              </a:spcBef>
              <a:buFont typeface="Arial" panose="020B0604020202020204" pitchFamily="34" charset="0"/>
              <a:buChar char="•"/>
            </a:pPr>
            <a:r>
              <a:rPr lang="fi-FI" sz="2600" dirty="0"/>
              <a:t>Tuloksena syntyy käsitys oppilaitoksen kehittämisen suunnasta. </a:t>
            </a:r>
          </a:p>
          <a:p>
            <a:pPr marL="285750" indent="-285750">
              <a:spcBef>
                <a:spcPts val="1200"/>
              </a:spcBef>
              <a:buFont typeface="Arial" panose="020B0604020202020204" pitchFamily="34" charset="0"/>
              <a:buChar char="•"/>
            </a:pPr>
            <a:r>
              <a:rPr lang="fi-FI" sz="2600" dirty="0"/>
              <a:t>Arviointiprosessi on oppilaitosyhteisöä osallistava organisaation kehittämisen tapa. </a:t>
            </a:r>
          </a:p>
          <a:p>
            <a:pPr marL="285750" indent="-285750">
              <a:spcBef>
                <a:spcPts val="1200"/>
              </a:spcBef>
              <a:buFont typeface="Arial" panose="020B0604020202020204" pitchFamily="34" charset="0"/>
              <a:buChar char="•"/>
            </a:pPr>
            <a:r>
              <a:rPr lang="fi-FI" sz="2600" dirty="0"/>
              <a:t>Jatkossa prosessiin tuodaan mukaan opiskelijat ja sidosryhmät.</a:t>
            </a:r>
          </a:p>
        </p:txBody>
      </p:sp>
      <p:sp>
        <p:nvSpPr>
          <p:cNvPr id="6" name="Tekstiruutu 5">
            <a:extLst>
              <a:ext uri="{FF2B5EF4-FFF2-40B4-BE49-F238E27FC236}">
                <a16:creationId xmlns:a16="http://schemas.microsoft.com/office/drawing/2014/main" id="{4C03EAAA-53F1-4183-B6C1-E26BC59B3EE1}"/>
              </a:ext>
            </a:extLst>
          </p:cNvPr>
          <p:cNvSpPr txBox="1"/>
          <p:nvPr/>
        </p:nvSpPr>
        <p:spPr>
          <a:xfrm>
            <a:off x="977475" y="49783"/>
            <a:ext cx="7245626" cy="646331"/>
          </a:xfrm>
          <a:prstGeom prst="rect">
            <a:avLst/>
          </a:prstGeom>
          <a:noFill/>
        </p:spPr>
        <p:txBody>
          <a:bodyPr wrap="square" rtlCol="0">
            <a:spAutoFit/>
          </a:bodyPr>
          <a:lstStyle/>
          <a:p>
            <a:pPr algn="ctr"/>
            <a:r>
              <a:rPr lang="fi-FI" sz="3600" dirty="0">
                <a:solidFill>
                  <a:srgbClr val="7030A0"/>
                </a:solidFill>
              </a:rPr>
              <a:t>Arvioinnin lähtökohtia ja tavoitteita</a:t>
            </a:r>
          </a:p>
        </p:txBody>
      </p:sp>
      <p:pic>
        <p:nvPicPr>
          <p:cNvPr id="7" name="Picture 19" descr="K:\Omat tiedostot\Omat tiedostot\Omat\OKKA_logot\OKKA_LOGO.jpg">
            <a:extLst>
              <a:ext uri="{FF2B5EF4-FFF2-40B4-BE49-F238E27FC236}">
                <a16:creationId xmlns:a16="http://schemas.microsoft.com/office/drawing/2014/main" id="{8440A31B-4FF3-41AE-BCAA-835CCEF14EC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3203" y="5865106"/>
            <a:ext cx="744347" cy="76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8925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9E05C7C-9535-4250-9A82-E4FFB6808274}"/>
              </a:ext>
            </a:extLst>
          </p:cNvPr>
          <p:cNvSpPr/>
          <p:nvPr/>
        </p:nvSpPr>
        <p:spPr>
          <a:xfrm>
            <a:off x="1" y="361"/>
            <a:ext cx="9144000" cy="685728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fi-FI" sz="1633"/>
          </a:p>
        </p:txBody>
      </p:sp>
      <p:graphicFrame>
        <p:nvGraphicFramePr>
          <p:cNvPr id="2" name="Taulukko 1">
            <a:extLst>
              <a:ext uri="{FF2B5EF4-FFF2-40B4-BE49-F238E27FC236}">
                <a16:creationId xmlns:a16="http://schemas.microsoft.com/office/drawing/2014/main" id="{B3C2D80D-5800-480B-9449-7152D7514F03}"/>
              </a:ext>
            </a:extLst>
          </p:cNvPr>
          <p:cNvGraphicFramePr>
            <a:graphicFrameLocks noGrp="1"/>
          </p:cNvGraphicFramePr>
          <p:nvPr>
            <p:extLst>
              <p:ext uri="{D42A27DB-BD31-4B8C-83A1-F6EECF244321}">
                <p14:modId xmlns:p14="http://schemas.microsoft.com/office/powerpoint/2010/main" val="2273849371"/>
              </p:ext>
            </p:extLst>
          </p:nvPr>
        </p:nvGraphicFramePr>
        <p:xfrm>
          <a:off x="1" y="1699560"/>
          <a:ext cx="9144000" cy="4579319"/>
        </p:xfrm>
        <a:graphic>
          <a:graphicData uri="http://schemas.openxmlformats.org/drawingml/2006/table">
            <a:tbl>
              <a:tblPr firstRow="1" firstCol="1" bandRow="1"/>
              <a:tblGrid>
                <a:gridCol w="2824479">
                  <a:extLst>
                    <a:ext uri="{9D8B030D-6E8A-4147-A177-3AD203B41FA5}">
                      <a16:colId xmlns:a16="http://schemas.microsoft.com/office/drawing/2014/main" val="20000"/>
                    </a:ext>
                  </a:extLst>
                </a:gridCol>
                <a:gridCol w="3065959">
                  <a:extLst>
                    <a:ext uri="{9D8B030D-6E8A-4147-A177-3AD203B41FA5}">
                      <a16:colId xmlns:a16="http://schemas.microsoft.com/office/drawing/2014/main" val="20001"/>
                    </a:ext>
                  </a:extLst>
                </a:gridCol>
                <a:gridCol w="3253562">
                  <a:extLst>
                    <a:ext uri="{9D8B030D-6E8A-4147-A177-3AD203B41FA5}">
                      <a16:colId xmlns:a16="http://schemas.microsoft.com/office/drawing/2014/main" val="20002"/>
                    </a:ext>
                  </a:extLst>
                </a:gridCol>
              </a:tblGrid>
              <a:tr h="4579319">
                <a:tc>
                  <a:txBody>
                    <a:bodyPr/>
                    <a:lstStyle/>
                    <a:p>
                      <a:pPr algn="ctr">
                        <a:spcBef>
                          <a:spcPts val="1800"/>
                        </a:spcBef>
                        <a:spcAft>
                          <a:spcPts val="0"/>
                        </a:spcAft>
                      </a:pPr>
                      <a:r>
                        <a:rPr lang="fi-FI" sz="2800" b="1" dirty="0">
                          <a:solidFill>
                            <a:srgbClr val="000000"/>
                          </a:solidFill>
                          <a:effectLst/>
                          <a:latin typeface="Calibri" panose="020F0502020204030204" pitchFamily="34" charset="0"/>
                          <a:ea typeface="Times New Roman"/>
                          <a:cs typeface="Calibri" panose="020F0502020204030204" pitchFamily="34" charset="0"/>
                        </a:rPr>
                        <a:t>1) Toisintava</a:t>
                      </a:r>
                    </a:p>
                    <a:p>
                      <a:pPr algn="ctr">
                        <a:spcAft>
                          <a:spcPts val="0"/>
                        </a:spcAft>
                      </a:pPr>
                      <a:r>
                        <a:rPr lang="fi-FI" sz="2800" b="1" dirty="0">
                          <a:solidFill>
                            <a:srgbClr val="000000"/>
                          </a:solidFill>
                          <a:effectLst/>
                          <a:latin typeface="Calibri" panose="020F0502020204030204" pitchFamily="34" charset="0"/>
                          <a:ea typeface="Times New Roman"/>
                          <a:cs typeface="Calibri" panose="020F0502020204030204" pitchFamily="34" charset="0"/>
                        </a:rPr>
                        <a:t>oppiminen</a:t>
                      </a:r>
                    </a:p>
                    <a:p>
                      <a:pPr algn="ctr">
                        <a:spcAft>
                          <a:spcPts val="0"/>
                        </a:spcAft>
                      </a:pPr>
                      <a:endParaRPr lang="fi-FI" sz="2400" b="0"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r>
                        <a:rPr lang="fi-FI" sz="2400" b="0" dirty="0">
                          <a:solidFill>
                            <a:srgbClr val="000000"/>
                          </a:solidFill>
                          <a:effectLst/>
                          <a:latin typeface="Calibri" panose="020F0502020204030204" pitchFamily="34" charset="0"/>
                          <a:ea typeface="Times New Roman"/>
                          <a:cs typeface="Calibri" panose="020F0502020204030204" pitchFamily="34" charset="0"/>
                        </a:rPr>
                        <a:t>Asioiden</a:t>
                      </a:r>
                      <a:r>
                        <a:rPr lang="fi-FI" sz="2400" b="0" baseline="0" dirty="0">
                          <a:solidFill>
                            <a:srgbClr val="000000"/>
                          </a:solidFill>
                          <a:effectLst/>
                          <a:latin typeface="Calibri" panose="020F0502020204030204" pitchFamily="34" charset="0"/>
                          <a:ea typeface="Times New Roman"/>
                          <a:cs typeface="Calibri" panose="020F0502020204030204" pitchFamily="34" charset="0"/>
                        </a:rPr>
                        <a:t> tekeminen </a:t>
                      </a:r>
                      <a:r>
                        <a:rPr lang="fi-FI" sz="2400" b="0" dirty="0">
                          <a:solidFill>
                            <a:srgbClr val="000000"/>
                          </a:solidFill>
                          <a:effectLst/>
                          <a:latin typeface="Calibri" panose="020F0502020204030204" pitchFamily="34" charset="0"/>
                          <a:ea typeface="Times New Roman"/>
                          <a:cs typeface="Calibri" panose="020F0502020204030204" pitchFamily="34" charset="0"/>
                        </a:rPr>
                        <a:t>paremmin</a:t>
                      </a:r>
                    </a:p>
                    <a:p>
                      <a:pPr algn="ctr">
                        <a:spcBef>
                          <a:spcPts val="2400"/>
                        </a:spcBef>
                        <a:spcAft>
                          <a:spcPts val="0"/>
                        </a:spcAft>
                      </a:pPr>
                      <a:r>
                        <a:rPr lang="fi-FI" sz="2400" b="1" dirty="0">
                          <a:solidFill>
                            <a:srgbClr val="0070C0"/>
                          </a:solidFill>
                          <a:effectLst/>
                          <a:latin typeface="Calibri" panose="020F0502020204030204" pitchFamily="34" charset="0"/>
                          <a:ea typeface="Times New Roman"/>
                          <a:cs typeface="Calibri" panose="020F0502020204030204" pitchFamily="34" charset="0"/>
                        </a:rPr>
                        <a:t>TUOTTAVUUS</a:t>
                      </a:r>
                    </a:p>
                    <a:p>
                      <a:pPr algn="ctr">
                        <a:spcAft>
                          <a:spcPts val="0"/>
                        </a:spcAft>
                      </a:pPr>
                      <a:endParaRPr lang="fi-FI" sz="2400" b="0"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endParaRPr lang="fi-FI" sz="2400" b="0" dirty="0">
                        <a:solidFill>
                          <a:srgbClr val="000000"/>
                        </a:solidFill>
                        <a:effectLst/>
                        <a:latin typeface="Calibri" panose="020F0502020204030204" pitchFamily="34" charset="0"/>
                        <a:ea typeface="Times New Roman"/>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ctr">
                        <a:spcAft>
                          <a:spcPts val="0"/>
                        </a:spcAft>
                      </a:pPr>
                      <a:r>
                        <a:rPr lang="fi-FI" sz="2800" b="1" dirty="0">
                          <a:solidFill>
                            <a:srgbClr val="000000"/>
                          </a:solidFill>
                          <a:effectLst/>
                          <a:latin typeface="Calibri" panose="020F0502020204030204" pitchFamily="34" charset="0"/>
                          <a:ea typeface="Times New Roman"/>
                          <a:cs typeface="Calibri" panose="020F0502020204030204" pitchFamily="34" charset="0"/>
                        </a:rPr>
                        <a:t>2) Ennakoiva</a:t>
                      </a:r>
                    </a:p>
                    <a:p>
                      <a:pPr algn="ctr">
                        <a:spcAft>
                          <a:spcPts val="0"/>
                        </a:spcAft>
                      </a:pPr>
                      <a:r>
                        <a:rPr lang="fi-FI" sz="2800" b="1" dirty="0">
                          <a:solidFill>
                            <a:srgbClr val="000000"/>
                          </a:solidFill>
                          <a:effectLst/>
                          <a:latin typeface="Calibri" panose="020F0502020204030204" pitchFamily="34" charset="0"/>
                          <a:ea typeface="Times New Roman"/>
                          <a:cs typeface="Calibri" panose="020F0502020204030204" pitchFamily="34" charset="0"/>
                        </a:rPr>
                        <a:t>oppiminen</a:t>
                      </a:r>
                    </a:p>
                    <a:p>
                      <a:pPr algn="ctr">
                        <a:spcAft>
                          <a:spcPts val="0"/>
                        </a:spcAft>
                      </a:pPr>
                      <a:endParaRPr lang="fi-FI" sz="2400" b="0"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r>
                        <a:rPr lang="fi-FI" sz="2400" b="0" dirty="0">
                          <a:solidFill>
                            <a:srgbClr val="000000"/>
                          </a:solidFill>
                          <a:effectLst/>
                          <a:latin typeface="Calibri" panose="020F0502020204030204" pitchFamily="34" charset="0"/>
                          <a:ea typeface="Times New Roman"/>
                          <a:cs typeface="Calibri" panose="020F0502020204030204" pitchFamily="34" charset="0"/>
                        </a:rPr>
                        <a:t>Tehdään</a:t>
                      </a:r>
                      <a:r>
                        <a:rPr lang="fi-FI" sz="2400" b="0" baseline="0" dirty="0">
                          <a:solidFill>
                            <a:srgbClr val="000000"/>
                          </a:solidFill>
                          <a:effectLst/>
                          <a:latin typeface="Calibri" panose="020F0502020204030204" pitchFamily="34" charset="0"/>
                          <a:ea typeface="Times New Roman"/>
                          <a:cs typeface="Calibri" panose="020F0502020204030204" pitchFamily="34" charset="0"/>
                        </a:rPr>
                        <a:t> parempia </a:t>
                      </a:r>
                    </a:p>
                    <a:p>
                      <a:pPr algn="ctr">
                        <a:spcAft>
                          <a:spcPts val="0"/>
                        </a:spcAft>
                      </a:pPr>
                      <a:r>
                        <a:rPr lang="fi-FI" sz="2400" b="0" baseline="0" dirty="0">
                          <a:solidFill>
                            <a:srgbClr val="000000"/>
                          </a:solidFill>
                          <a:effectLst/>
                          <a:latin typeface="Calibri" panose="020F0502020204030204" pitchFamily="34" charset="0"/>
                          <a:ea typeface="Times New Roman"/>
                          <a:cs typeface="Calibri" panose="020F0502020204030204" pitchFamily="34" charset="0"/>
                        </a:rPr>
                        <a:t>asioita</a:t>
                      </a:r>
                    </a:p>
                    <a:p>
                      <a:pPr algn="ctr">
                        <a:spcBef>
                          <a:spcPts val="2400"/>
                        </a:spcBef>
                        <a:spcAft>
                          <a:spcPts val="0"/>
                        </a:spcAft>
                      </a:pPr>
                      <a:r>
                        <a:rPr lang="fi-FI" sz="2400" b="1" baseline="0" dirty="0">
                          <a:solidFill>
                            <a:srgbClr val="0070C0"/>
                          </a:solidFill>
                          <a:effectLst/>
                          <a:latin typeface="Calibri" panose="020F0502020204030204" pitchFamily="34" charset="0"/>
                          <a:ea typeface="Times New Roman"/>
                          <a:cs typeface="Calibri" panose="020F0502020204030204" pitchFamily="34" charset="0"/>
                        </a:rPr>
                        <a:t>UUDET RATKAISUT</a:t>
                      </a:r>
                      <a:endParaRPr lang="fi-FI" sz="2400" b="1" dirty="0">
                        <a:solidFill>
                          <a:srgbClr val="0070C0"/>
                        </a:solidFill>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solidFill>
                      <a:schemeClr val="bg1"/>
                    </a:solidFill>
                  </a:tcPr>
                </a:tc>
                <a:tc>
                  <a:txBody>
                    <a:bodyPr/>
                    <a:lstStyle/>
                    <a:p>
                      <a:pPr algn="ctr">
                        <a:spcAft>
                          <a:spcPts val="0"/>
                        </a:spcAft>
                      </a:pPr>
                      <a:r>
                        <a:rPr lang="fi-FI" sz="2800" b="1" dirty="0">
                          <a:solidFill>
                            <a:srgbClr val="000000"/>
                          </a:solidFill>
                          <a:effectLst/>
                          <a:latin typeface="Calibri" panose="020F0502020204030204" pitchFamily="34" charset="0"/>
                          <a:ea typeface="Times New Roman"/>
                          <a:cs typeface="Calibri" panose="020F0502020204030204" pitchFamily="34" charset="0"/>
                        </a:rPr>
                        <a:t>3) Uudistava oppiminen</a:t>
                      </a:r>
                    </a:p>
                    <a:p>
                      <a:pPr algn="ctr">
                        <a:spcAft>
                          <a:spcPts val="0"/>
                        </a:spcAft>
                      </a:pPr>
                      <a:endParaRPr lang="fi-FI" sz="2400" b="0" dirty="0">
                        <a:solidFill>
                          <a:srgbClr val="000000"/>
                        </a:solidFill>
                        <a:effectLst/>
                        <a:latin typeface="Calibri" panose="020F0502020204030204" pitchFamily="34" charset="0"/>
                        <a:ea typeface="Times New Roman"/>
                        <a:cs typeface="Calibri" panose="020F0502020204030204" pitchFamily="34" charset="0"/>
                      </a:endParaRPr>
                    </a:p>
                    <a:p>
                      <a:pPr algn="ctr">
                        <a:spcAft>
                          <a:spcPts val="0"/>
                        </a:spcAft>
                      </a:pPr>
                      <a:r>
                        <a:rPr lang="fi-FI" sz="2400" b="0" baseline="0" dirty="0">
                          <a:solidFill>
                            <a:srgbClr val="000000"/>
                          </a:solidFill>
                          <a:effectLst/>
                          <a:latin typeface="Calibri" panose="020F0502020204030204" pitchFamily="34" charset="0"/>
                          <a:ea typeface="Times New Roman"/>
                          <a:cs typeface="Calibri" panose="020F0502020204030204" pitchFamily="34" charset="0"/>
                        </a:rPr>
                        <a:t>Uudistetaan ihmisen maailmansuhdetta</a:t>
                      </a:r>
                    </a:p>
                    <a:p>
                      <a:pPr algn="ctr">
                        <a:spcBef>
                          <a:spcPts val="2400"/>
                        </a:spcBef>
                        <a:spcAft>
                          <a:spcPts val="0"/>
                        </a:spcAft>
                      </a:pPr>
                      <a:r>
                        <a:rPr lang="fi-FI" sz="2400" b="1" baseline="0" dirty="0">
                          <a:solidFill>
                            <a:srgbClr val="0070C0"/>
                          </a:solidFill>
                          <a:effectLst/>
                          <a:latin typeface="Calibri" panose="020F0502020204030204" pitchFamily="34" charset="0"/>
                          <a:ea typeface="Times New Roman"/>
                          <a:cs typeface="Calibri" panose="020F0502020204030204" pitchFamily="34" charset="0"/>
                        </a:rPr>
                        <a:t>TARPEIDEN UUDELLEEN MÄÄRITTELY</a:t>
                      </a:r>
                      <a:endParaRPr lang="fi-FI" sz="2400" b="1" dirty="0">
                        <a:solidFill>
                          <a:srgbClr val="0070C0"/>
                        </a:solidFill>
                        <a:effectLst/>
                        <a:latin typeface="Calibri" panose="020F0502020204030204" pitchFamily="34" charset="0"/>
                        <a:ea typeface="Times New Roman"/>
                        <a:cs typeface="Calibri" panose="020F0502020204030204" pitchFamily="34" charset="0"/>
                      </a:endParaRPr>
                    </a:p>
                    <a:p>
                      <a:pPr algn="ctr">
                        <a:spcAft>
                          <a:spcPts val="0"/>
                        </a:spcAft>
                      </a:pPr>
                      <a:endParaRPr lang="fi-FI" sz="2400" b="1" dirty="0">
                        <a:solidFill>
                          <a:srgbClr val="000000"/>
                        </a:solidFill>
                        <a:effectLst/>
                        <a:latin typeface="Calibri" panose="020F0502020204030204" pitchFamily="34" charset="0"/>
                        <a:ea typeface="Times New Roman"/>
                        <a:cs typeface="Calibri" panose="020F0502020204030204" pitchFamily="34" charset="0"/>
                      </a:endParaRPr>
                    </a:p>
                  </a:txBody>
                  <a:tcPr marL="68580" marR="68580" marT="0" marB="0">
                    <a:lnL>
                      <a:noFill/>
                    </a:lnL>
                    <a:lnR>
                      <a:noFill/>
                    </a:lnR>
                    <a:lnT>
                      <a:noFill/>
                    </a:lnT>
                    <a:lnB>
                      <a:noFill/>
                    </a:lnB>
                    <a:solidFill>
                      <a:schemeClr val="bg1"/>
                    </a:solidFill>
                  </a:tcPr>
                </a:tc>
                <a:extLst>
                  <a:ext uri="{0D108BD9-81ED-4DB2-BD59-A6C34878D82A}">
                    <a16:rowId xmlns:a16="http://schemas.microsoft.com/office/drawing/2014/main" val="10000"/>
                  </a:ext>
                </a:extLst>
              </a:tr>
            </a:tbl>
          </a:graphicData>
        </a:graphic>
      </p:graphicFrame>
      <p:sp>
        <p:nvSpPr>
          <p:cNvPr id="39945" name="Tekstiruutu 4">
            <a:extLst>
              <a:ext uri="{FF2B5EF4-FFF2-40B4-BE49-F238E27FC236}">
                <a16:creationId xmlns:a16="http://schemas.microsoft.com/office/drawing/2014/main" id="{71096DFC-6D25-401F-82F2-C9008CAD3948}"/>
              </a:ext>
            </a:extLst>
          </p:cNvPr>
          <p:cNvSpPr txBox="1">
            <a:spLocks noChangeArrowheads="1"/>
          </p:cNvSpPr>
          <p:nvPr/>
        </p:nvSpPr>
        <p:spPr bwMode="auto">
          <a:xfrm>
            <a:off x="131536" y="116632"/>
            <a:ext cx="8904960" cy="143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i-FI" altLang="fi-FI" sz="4354" dirty="0">
                <a:solidFill>
                  <a:schemeClr val="bg1"/>
                </a:solidFill>
                <a:latin typeface="Calibri" panose="020F0502020204030204" pitchFamily="34" charset="0"/>
                <a:cs typeface="Calibri" panose="020F0502020204030204" pitchFamily="34" charset="0"/>
              </a:rPr>
              <a:t>INDIKAATTOREIDEN RAKENNE PERUSTUU OPPIMISEN TASOIHIN</a:t>
            </a:r>
          </a:p>
        </p:txBody>
      </p:sp>
      <p:sp>
        <p:nvSpPr>
          <p:cNvPr id="39946" name="Tekstiruutu 5">
            <a:extLst>
              <a:ext uri="{FF2B5EF4-FFF2-40B4-BE49-F238E27FC236}">
                <a16:creationId xmlns:a16="http://schemas.microsoft.com/office/drawing/2014/main" id="{29F4728E-7A70-4521-8639-B56121A6FCAE}"/>
              </a:ext>
            </a:extLst>
          </p:cNvPr>
          <p:cNvSpPr txBox="1">
            <a:spLocks noChangeArrowheads="1"/>
          </p:cNvSpPr>
          <p:nvPr/>
        </p:nvSpPr>
        <p:spPr bwMode="auto">
          <a:xfrm>
            <a:off x="4092801" y="6405528"/>
            <a:ext cx="5731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i-FI" altLang="fi-FI" sz="1400" dirty="0">
                <a:solidFill>
                  <a:schemeClr val="bg1"/>
                </a:solidFill>
                <a:latin typeface="Calibri" panose="020F0502020204030204" pitchFamily="34" charset="0"/>
                <a:cs typeface="Calibri" panose="020F0502020204030204" pitchFamily="34" charset="0"/>
              </a:rPr>
              <a:t>Mukaillen: Arto O. Salonen, lähteitä Sterling (2010), </a:t>
            </a:r>
            <a:r>
              <a:rPr lang="fi-FI" altLang="fi-FI" sz="1400" dirty="0" err="1">
                <a:solidFill>
                  <a:schemeClr val="bg1"/>
                </a:solidFill>
                <a:latin typeface="Calibri" panose="020F0502020204030204" pitchFamily="34" charset="0"/>
                <a:cs typeface="Calibri" panose="020F0502020204030204" pitchFamily="34" charset="0"/>
              </a:rPr>
              <a:t>Bateson</a:t>
            </a:r>
            <a:r>
              <a:rPr lang="fi-FI" altLang="fi-FI" sz="1400" dirty="0">
                <a:solidFill>
                  <a:schemeClr val="bg1"/>
                </a:solidFill>
                <a:latin typeface="Calibri" panose="020F0502020204030204" pitchFamily="34" charset="0"/>
                <a:cs typeface="Calibri" panose="020F0502020204030204" pitchFamily="34" charset="0"/>
              </a:rPr>
              <a:t> (1972)</a:t>
            </a:r>
          </a:p>
        </p:txBody>
      </p:sp>
      <p:sp>
        <p:nvSpPr>
          <p:cNvPr id="6" name="Tekstiruutu 5">
            <a:extLst>
              <a:ext uri="{FF2B5EF4-FFF2-40B4-BE49-F238E27FC236}">
                <a16:creationId xmlns:a16="http://schemas.microsoft.com/office/drawing/2014/main" id="{9A66BD5D-1DE7-4407-912A-A8866E5CF634}"/>
              </a:ext>
            </a:extLst>
          </p:cNvPr>
          <p:cNvSpPr txBox="1"/>
          <p:nvPr/>
        </p:nvSpPr>
        <p:spPr>
          <a:xfrm>
            <a:off x="27360" y="4869993"/>
            <a:ext cx="2959678" cy="954107"/>
          </a:xfrm>
          <a:prstGeom prst="rect">
            <a:avLst/>
          </a:prstGeom>
          <a:solidFill>
            <a:schemeClr val="accent4">
              <a:lumMod val="20000"/>
              <a:lumOff val="80000"/>
            </a:schemeClr>
          </a:solidFill>
        </p:spPr>
        <p:txBody>
          <a:bodyPr wrap="square" rtlCol="0">
            <a:spAutoFit/>
          </a:bodyPr>
          <a:lstStyle/>
          <a:p>
            <a:pPr algn="ctr">
              <a:spcBef>
                <a:spcPts val="1200"/>
              </a:spcBef>
              <a:spcAft>
                <a:spcPts val="0"/>
              </a:spcAft>
            </a:pPr>
            <a:r>
              <a:rPr lang="fi-FI" sz="2800" b="1" dirty="0">
                <a:solidFill>
                  <a:srgbClr val="FF0000"/>
                </a:solidFill>
                <a:latin typeface="Calibri" panose="020F0502020204030204" pitchFamily="34" charset="0"/>
                <a:ea typeface="Times New Roman"/>
                <a:cs typeface="Calibri" panose="020F0502020204030204" pitchFamily="34" charset="0"/>
              </a:rPr>
              <a:t>Järki</a:t>
            </a:r>
          </a:p>
          <a:p>
            <a:endParaRPr lang="fi-FI" sz="2800" b="1" dirty="0">
              <a:solidFill>
                <a:srgbClr val="FF0000"/>
              </a:solidFill>
            </a:endParaRPr>
          </a:p>
        </p:txBody>
      </p:sp>
      <p:sp>
        <p:nvSpPr>
          <p:cNvPr id="9" name="Tekstiruutu 8">
            <a:extLst>
              <a:ext uri="{FF2B5EF4-FFF2-40B4-BE49-F238E27FC236}">
                <a16:creationId xmlns:a16="http://schemas.microsoft.com/office/drawing/2014/main" id="{8AA1E58E-A229-48CE-A451-7E9DA0139A27}"/>
              </a:ext>
            </a:extLst>
          </p:cNvPr>
          <p:cNvSpPr txBox="1"/>
          <p:nvPr/>
        </p:nvSpPr>
        <p:spPr>
          <a:xfrm>
            <a:off x="2929510" y="4858308"/>
            <a:ext cx="2987037" cy="954107"/>
          </a:xfrm>
          <a:prstGeom prst="rect">
            <a:avLst/>
          </a:prstGeom>
          <a:solidFill>
            <a:schemeClr val="accent4">
              <a:lumMod val="20000"/>
              <a:lumOff val="80000"/>
            </a:schemeClr>
          </a:solidFill>
        </p:spPr>
        <p:txBody>
          <a:bodyPr wrap="square" rtlCol="0">
            <a:spAutoFit/>
          </a:bodyPr>
          <a:lstStyle/>
          <a:p>
            <a:pPr algn="ctr">
              <a:spcAft>
                <a:spcPts val="0"/>
              </a:spcAft>
            </a:pPr>
            <a:r>
              <a:rPr lang="fi-FI" sz="2800" b="1" dirty="0">
                <a:solidFill>
                  <a:srgbClr val="FF0000"/>
                </a:solidFill>
                <a:latin typeface="Calibri" panose="020F0502020204030204" pitchFamily="34" charset="0"/>
                <a:ea typeface="Times New Roman"/>
                <a:cs typeface="Calibri" panose="020F0502020204030204" pitchFamily="34" charset="0"/>
              </a:rPr>
              <a:t>Järki + kokemus</a:t>
            </a:r>
          </a:p>
          <a:p>
            <a:endParaRPr lang="fi-FI" sz="2800" b="1" dirty="0">
              <a:solidFill>
                <a:srgbClr val="FF0000"/>
              </a:solidFill>
            </a:endParaRPr>
          </a:p>
        </p:txBody>
      </p:sp>
      <p:sp>
        <p:nvSpPr>
          <p:cNvPr id="10" name="Tekstiruutu 9">
            <a:extLst>
              <a:ext uri="{FF2B5EF4-FFF2-40B4-BE49-F238E27FC236}">
                <a16:creationId xmlns:a16="http://schemas.microsoft.com/office/drawing/2014/main" id="{FF72C41A-7741-4397-AC8D-DE6CC36CCA6B}"/>
              </a:ext>
            </a:extLst>
          </p:cNvPr>
          <p:cNvSpPr txBox="1"/>
          <p:nvPr/>
        </p:nvSpPr>
        <p:spPr>
          <a:xfrm>
            <a:off x="5916549" y="4858308"/>
            <a:ext cx="3227451" cy="954107"/>
          </a:xfrm>
          <a:prstGeom prst="rect">
            <a:avLst/>
          </a:prstGeom>
          <a:solidFill>
            <a:schemeClr val="accent4">
              <a:lumMod val="20000"/>
              <a:lumOff val="80000"/>
            </a:schemeClr>
          </a:solidFill>
        </p:spPr>
        <p:txBody>
          <a:bodyPr wrap="square" rtlCol="0">
            <a:spAutoFit/>
          </a:bodyPr>
          <a:lstStyle/>
          <a:p>
            <a:pPr algn="ctr">
              <a:spcAft>
                <a:spcPts val="0"/>
              </a:spcAft>
            </a:pPr>
            <a:r>
              <a:rPr lang="fi-FI" sz="2800" b="1" dirty="0">
                <a:solidFill>
                  <a:srgbClr val="FF0000"/>
                </a:solidFill>
                <a:latin typeface="Calibri" panose="020F0502020204030204" pitchFamily="34" charset="0"/>
                <a:ea typeface="Times New Roman"/>
                <a:cs typeface="Calibri" panose="020F0502020204030204" pitchFamily="34" charset="0"/>
              </a:rPr>
              <a:t>Järki + kokemus + tunne, mielikuvitus</a:t>
            </a:r>
          </a:p>
        </p:txBody>
      </p:sp>
      <p:cxnSp>
        <p:nvCxnSpPr>
          <p:cNvPr id="8" name="Suora yhdysviiva 7">
            <a:extLst>
              <a:ext uri="{FF2B5EF4-FFF2-40B4-BE49-F238E27FC236}">
                <a16:creationId xmlns:a16="http://schemas.microsoft.com/office/drawing/2014/main" id="{040BACF1-66DA-49B7-A3C0-305C42F8D093}"/>
              </a:ext>
            </a:extLst>
          </p:cNvPr>
          <p:cNvCxnSpPr/>
          <p:nvPr/>
        </p:nvCxnSpPr>
        <p:spPr>
          <a:xfrm>
            <a:off x="2934559" y="1672695"/>
            <a:ext cx="0" cy="47328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uora yhdysviiva 12">
            <a:extLst>
              <a:ext uri="{FF2B5EF4-FFF2-40B4-BE49-F238E27FC236}">
                <a16:creationId xmlns:a16="http://schemas.microsoft.com/office/drawing/2014/main" id="{7BF5D48C-89BE-4BB5-84D8-5EC889B51A38}"/>
              </a:ext>
            </a:extLst>
          </p:cNvPr>
          <p:cNvCxnSpPr/>
          <p:nvPr/>
        </p:nvCxnSpPr>
        <p:spPr>
          <a:xfrm>
            <a:off x="5921599" y="1699560"/>
            <a:ext cx="0" cy="473283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uora nuoliyhdysviiva 11">
            <a:extLst>
              <a:ext uri="{FF2B5EF4-FFF2-40B4-BE49-F238E27FC236}">
                <a16:creationId xmlns:a16="http://schemas.microsoft.com/office/drawing/2014/main" id="{1267FB00-84F4-400C-AC13-E7F4DD2D13E1}"/>
              </a:ext>
            </a:extLst>
          </p:cNvPr>
          <p:cNvCxnSpPr>
            <a:cxnSpLocks/>
          </p:cNvCxnSpPr>
          <p:nvPr/>
        </p:nvCxnSpPr>
        <p:spPr>
          <a:xfrm>
            <a:off x="1462619" y="6055360"/>
            <a:ext cx="6056201"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955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A1486E0F-9867-4339-92F1-24E4D489F233}"/>
              </a:ext>
            </a:extLst>
          </p:cNvPr>
          <p:cNvSpPr/>
          <p:nvPr/>
        </p:nvSpPr>
        <p:spPr>
          <a:xfrm>
            <a:off x="308344" y="428178"/>
            <a:ext cx="8516679" cy="6001643"/>
          </a:xfrm>
          <a:prstGeom prst="rect">
            <a:avLst/>
          </a:prstGeom>
          <a:solidFill>
            <a:schemeClr val="accent4">
              <a:lumMod val="20000"/>
              <a:lumOff val="80000"/>
            </a:schemeClr>
          </a:solidFill>
        </p:spPr>
        <p:txBody>
          <a:bodyPr wrap="square">
            <a:spAutoFit/>
          </a:bodyPr>
          <a:lstStyle/>
          <a:p>
            <a:pPr marL="457200" indent="-457200">
              <a:buFont typeface="Arial" panose="020B0604020202020204" pitchFamily="34" charset="0"/>
              <a:buChar char="•"/>
            </a:pPr>
            <a:r>
              <a:rPr lang="fi-FI" sz="3200" dirty="0"/>
              <a:t>Kymmenen indikaattoria on jaoteltu kolmeen osa-alueeseen, joita ovat opetus, toimintakulttuuri ja johtaminen.</a:t>
            </a:r>
          </a:p>
          <a:p>
            <a:endParaRPr lang="fi-FI" sz="3200" dirty="0"/>
          </a:p>
          <a:p>
            <a:pPr marL="457200" indent="-457200">
              <a:buFont typeface="Arial" panose="020B0604020202020204" pitchFamily="34" charset="0"/>
              <a:buChar char="•"/>
            </a:pPr>
            <a:r>
              <a:rPr lang="fi-FI" sz="3200" dirty="0"/>
              <a:t>Jokaisesta indikaattorista on laadittu kolmitasoisen kuvaus, jonka avulla voidaan arvioida, miten oppilaitoksen toiminta heijastaa </a:t>
            </a:r>
          </a:p>
          <a:p>
            <a:endParaRPr lang="fi-FI" sz="3200" dirty="0"/>
          </a:p>
          <a:p>
            <a:pPr lvl="1"/>
            <a:r>
              <a:rPr lang="fi-FI" sz="3200" dirty="0"/>
              <a:t>1) olemassa olevaa toisintavaa</a:t>
            </a:r>
          </a:p>
          <a:p>
            <a:pPr lvl="1"/>
            <a:r>
              <a:rPr lang="fi-FI" sz="3200" dirty="0"/>
              <a:t>2) tulevaisuutta ennakoivaa </a:t>
            </a:r>
          </a:p>
          <a:p>
            <a:pPr lvl="1"/>
            <a:r>
              <a:rPr lang="fi-FI" sz="3200" dirty="0"/>
              <a:t>3) yhteiskuntaa uudistavaa toimintatapaa</a:t>
            </a:r>
          </a:p>
          <a:p>
            <a:endParaRPr lang="fi-FI" sz="3200" dirty="0"/>
          </a:p>
        </p:txBody>
      </p:sp>
      <p:pic>
        <p:nvPicPr>
          <p:cNvPr id="4" name="Picture 19" descr="K:\Omat tiedostot\Omat tiedostot\Omat\OKKA_logot\OKKA_LOGO.jpg">
            <a:extLst>
              <a:ext uri="{FF2B5EF4-FFF2-40B4-BE49-F238E27FC236}">
                <a16:creationId xmlns:a16="http://schemas.microsoft.com/office/drawing/2014/main" id="{AE1CF497-74AB-4ACB-B7F8-0252C174C94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6024" y="6045580"/>
            <a:ext cx="744347" cy="76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054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uva, joka sisältää kohteen näyttökuva&#10;&#10;Kuvaus luotu automaattisesti">
            <a:extLst>
              <a:ext uri="{FF2B5EF4-FFF2-40B4-BE49-F238E27FC236}">
                <a16:creationId xmlns:a16="http://schemas.microsoft.com/office/drawing/2014/main" id="{2B9A83FE-9532-4BDF-8961-9E8C7C5449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8157"/>
            <a:ext cx="9144000" cy="5141767"/>
          </a:xfrm>
          <a:prstGeom prst="rect">
            <a:avLst/>
          </a:prstGeom>
        </p:spPr>
      </p:pic>
      <p:sp>
        <p:nvSpPr>
          <p:cNvPr id="9" name="Tekstiruutu 8">
            <a:extLst>
              <a:ext uri="{FF2B5EF4-FFF2-40B4-BE49-F238E27FC236}">
                <a16:creationId xmlns:a16="http://schemas.microsoft.com/office/drawing/2014/main" id="{E213EB82-CCC7-4A8E-A774-972F56AF9A72}"/>
              </a:ext>
            </a:extLst>
          </p:cNvPr>
          <p:cNvSpPr txBox="1"/>
          <p:nvPr/>
        </p:nvSpPr>
        <p:spPr>
          <a:xfrm>
            <a:off x="499730" y="162026"/>
            <a:ext cx="8136676" cy="646331"/>
          </a:xfrm>
          <a:prstGeom prst="rect">
            <a:avLst/>
          </a:prstGeom>
          <a:noFill/>
        </p:spPr>
        <p:txBody>
          <a:bodyPr wrap="square" rtlCol="0">
            <a:spAutoFit/>
          </a:bodyPr>
          <a:lstStyle/>
          <a:p>
            <a:pPr algn="ctr"/>
            <a:r>
              <a:rPr lang="fi-FI" sz="3600" dirty="0">
                <a:solidFill>
                  <a:srgbClr val="7030A0"/>
                </a:solidFill>
              </a:rPr>
              <a:t>Indikaattoreiden keskeistä sisältöä</a:t>
            </a:r>
          </a:p>
        </p:txBody>
      </p:sp>
      <p:sp>
        <p:nvSpPr>
          <p:cNvPr id="10" name="Tekstiruutu 9">
            <a:extLst>
              <a:ext uri="{FF2B5EF4-FFF2-40B4-BE49-F238E27FC236}">
                <a16:creationId xmlns:a16="http://schemas.microsoft.com/office/drawing/2014/main" id="{407FD7E7-9439-46FD-8499-7F893FD39703}"/>
              </a:ext>
            </a:extLst>
          </p:cNvPr>
          <p:cNvSpPr txBox="1"/>
          <p:nvPr/>
        </p:nvSpPr>
        <p:spPr>
          <a:xfrm>
            <a:off x="212651" y="6284110"/>
            <a:ext cx="7814930" cy="369332"/>
          </a:xfrm>
          <a:prstGeom prst="rect">
            <a:avLst/>
          </a:prstGeom>
          <a:noFill/>
        </p:spPr>
        <p:txBody>
          <a:bodyPr wrap="square" rtlCol="0">
            <a:spAutoFit/>
          </a:bodyPr>
          <a:lstStyle/>
          <a:p>
            <a:r>
              <a:rPr lang="fi-FI" dirty="0"/>
              <a:t>Kattavamman indikaattoritaulukon voi </a:t>
            </a:r>
            <a:r>
              <a:rPr lang="fi-FI" dirty="0">
                <a:hlinkClick r:id="rId3"/>
              </a:rPr>
              <a:t>ladata tästä</a:t>
            </a:r>
            <a:r>
              <a:rPr lang="fi-FI" dirty="0"/>
              <a:t>.</a:t>
            </a:r>
          </a:p>
        </p:txBody>
      </p:sp>
      <p:pic>
        <p:nvPicPr>
          <p:cNvPr id="11" name="Picture 19" descr="K:\Omat tiedostot\Omat tiedostot\Omat\OKKA_logot\OKKA_LOGO.jpg">
            <a:extLst>
              <a:ext uri="{FF2B5EF4-FFF2-40B4-BE49-F238E27FC236}">
                <a16:creationId xmlns:a16="http://schemas.microsoft.com/office/drawing/2014/main" id="{F8E75BC2-D80A-466E-8558-E4628674360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16024" y="6045580"/>
            <a:ext cx="744347" cy="76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419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29" name="Suorakulmio 28">
            <a:extLst>
              <a:ext uri="{FF2B5EF4-FFF2-40B4-BE49-F238E27FC236}">
                <a16:creationId xmlns:a16="http://schemas.microsoft.com/office/drawing/2014/main" id="{B31A68E9-88D9-4978-9FD4-8988C014C73F}"/>
              </a:ext>
            </a:extLst>
          </p:cNvPr>
          <p:cNvSpPr/>
          <p:nvPr/>
        </p:nvSpPr>
        <p:spPr>
          <a:xfrm>
            <a:off x="369312" y="225282"/>
            <a:ext cx="8255845" cy="6114633"/>
          </a:xfrm>
          <a:prstGeom prst="rect">
            <a:avLst/>
          </a:prstGeom>
          <a:gradFill flip="none" rotWithShape="1">
            <a:gsLst>
              <a:gs pos="35000">
                <a:schemeClr val="bg1"/>
              </a:gs>
              <a:gs pos="0">
                <a:schemeClr val="bg1"/>
              </a:gs>
              <a:gs pos="84000">
                <a:srgbClr val="FFF2CC"/>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000" dirty="0"/>
          </a:p>
        </p:txBody>
      </p:sp>
      <p:sp>
        <p:nvSpPr>
          <p:cNvPr id="43" name="Kaari 42">
            <a:extLst>
              <a:ext uri="{FF2B5EF4-FFF2-40B4-BE49-F238E27FC236}">
                <a16:creationId xmlns:a16="http://schemas.microsoft.com/office/drawing/2014/main" id="{D2850A74-CB59-48A0-A445-65E0959B0F58}"/>
              </a:ext>
            </a:extLst>
          </p:cNvPr>
          <p:cNvSpPr/>
          <p:nvPr/>
        </p:nvSpPr>
        <p:spPr>
          <a:xfrm rot="9672149">
            <a:off x="-4978259" y="1157268"/>
            <a:ext cx="11596897" cy="3733926"/>
          </a:xfrm>
          <a:prstGeom prst="arc">
            <a:avLst>
              <a:gd name="adj1" fmla="val 11060520"/>
              <a:gd name="adj2" fmla="val 20670763"/>
            </a:avLst>
          </a:prstGeom>
          <a:noFill/>
          <a:ln w="165100" cap="flat" cmpd="sng">
            <a:solidFill>
              <a:schemeClr val="bg1"/>
            </a:solidFill>
            <a:miter lim="800000"/>
            <a:headEnd type="triangle" w="med" len="me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dirty="0"/>
          </a:p>
        </p:txBody>
      </p:sp>
      <p:sp>
        <p:nvSpPr>
          <p:cNvPr id="113" name="Google Shape;113;g6b494351cc_1_5"/>
          <p:cNvSpPr txBox="1"/>
          <p:nvPr/>
        </p:nvSpPr>
        <p:spPr>
          <a:xfrm>
            <a:off x="2555653" y="4035651"/>
            <a:ext cx="1774819" cy="100360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Koulutus tarjoaa mahdollisuuksia kestävyysasioihin liittyvien tietojen ja taitojen syventämiseen</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cs typeface="Calibri" panose="020F0502020204030204" pitchFamily="34" charset="0"/>
            </a:endParaRPr>
          </a:p>
        </p:txBody>
      </p:sp>
      <p:sp>
        <p:nvSpPr>
          <p:cNvPr id="114" name="Google Shape;114;g6b494351cc_1_5"/>
          <p:cNvSpPr txBox="1"/>
          <p:nvPr/>
        </p:nvSpPr>
        <p:spPr>
          <a:xfrm>
            <a:off x="2544285" y="5229340"/>
            <a:ext cx="2047800" cy="83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Koulutus vastaa yhteiskunnan ja toimintaympäristön ajankohtaisiin tarpeisiin</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15" name="Google Shape;115;g6b494351cc_1_5"/>
          <p:cNvSpPr txBox="1"/>
          <p:nvPr/>
        </p:nvSpPr>
        <p:spPr>
          <a:xfrm>
            <a:off x="476440" y="5230626"/>
            <a:ext cx="1867477" cy="101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Koulutuksen suunnittelun lähtökohtana ovat ihmisten omaehtoinen harrastuneisuus ja oppiminen</a:t>
            </a:r>
            <a:endParaRPr sz="1200" b="1" dirty="0">
              <a:latin typeface="Calibri" panose="020F0502020204030204" pitchFamily="34" charset="0"/>
              <a:cs typeface="Calibri" panose="020F0502020204030204" pitchFamily="34" charset="0"/>
            </a:endParaRPr>
          </a:p>
        </p:txBody>
      </p:sp>
      <p:sp>
        <p:nvSpPr>
          <p:cNvPr id="116" name="Google Shape;116;g6b494351cc_1_5"/>
          <p:cNvSpPr txBox="1"/>
          <p:nvPr/>
        </p:nvSpPr>
        <p:spPr>
          <a:xfrm>
            <a:off x="4558415" y="5286521"/>
            <a:ext cx="2027319" cy="12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17" name="Google Shape;117;g6b494351cc_1_5"/>
          <p:cNvSpPr txBox="1"/>
          <p:nvPr/>
        </p:nvSpPr>
        <p:spPr>
          <a:xfrm>
            <a:off x="6625057" y="849337"/>
            <a:ext cx="2000100" cy="1080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Koulutuksen tavoitteena on mahdollistaa oppijoille yhteisen elinympäristömme muuttaminen kestävämmäksi</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18" name="Google Shape;118;g6b494351cc_1_5"/>
          <p:cNvSpPr txBox="1"/>
          <p:nvPr/>
        </p:nvSpPr>
        <p:spPr>
          <a:xfrm>
            <a:off x="3199593" y="6420461"/>
            <a:ext cx="30735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1600" b="1">
                <a:solidFill>
                  <a:srgbClr val="0070C0"/>
                </a:solidFill>
                <a:latin typeface="Calibri" panose="020F0502020204030204" pitchFamily="34" charset="0"/>
                <a:ea typeface="Calibri"/>
                <a:cs typeface="Calibri" panose="020F0502020204030204" pitchFamily="34" charset="0"/>
                <a:sym typeface="Calibri"/>
              </a:rPr>
              <a:t>ENNAKOIVUUS VAHVISTUU</a:t>
            </a:r>
            <a:endParaRPr b="1">
              <a:latin typeface="Calibri" panose="020F0502020204030204" pitchFamily="34" charset="0"/>
              <a:cs typeface="Calibri" panose="020F0502020204030204" pitchFamily="34" charset="0"/>
            </a:endParaRPr>
          </a:p>
        </p:txBody>
      </p:sp>
      <p:cxnSp>
        <p:nvCxnSpPr>
          <p:cNvPr id="119" name="Google Shape;119;g6b494351cc_1_5"/>
          <p:cNvCxnSpPr>
            <a:cxnSpLocks/>
          </p:cNvCxnSpPr>
          <p:nvPr/>
        </p:nvCxnSpPr>
        <p:spPr>
          <a:xfrm>
            <a:off x="2081493" y="6589811"/>
            <a:ext cx="1080000" cy="0"/>
          </a:xfrm>
          <a:prstGeom prst="straightConnector1">
            <a:avLst/>
          </a:prstGeom>
          <a:noFill/>
          <a:ln w="19050" cap="flat" cmpd="sng">
            <a:solidFill>
              <a:srgbClr val="0070C0"/>
            </a:solidFill>
            <a:prstDash val="solid"/>
            <a:miter lim="800000"/>
            <a:headEnd type="none" w="sm" len="sm"/>
            <a:tailEnd type="none" w="sm" len="sm"/>
          </a:ln>
        </p:spPr>
      </p:cxnSp>
      <p:cxnSp>
        <p:nvCxnSpPr>
          <p:cNvPr id="120" name="Google Shape;120;g6b494351cc_1_5"/>
          <p:cNvCxnSpPr/>
          <p:nvPr/>
        </p:nvCxnSpPr>
        <p:spPr>
          <a:xfrm>
            <a:off x="5733042" y="6588159"/>
            <a:ext cx="1080000" cy="0"/>
          </a:xfrm>
          <a:prstGeom prst="straightConnector1">
            <a:avLst/>
          </a:prstGeom>
          <a:noFill/>
          <a:ln w="19050" cap="flat" cmpd="sng">
            <a:solidFill>
              <a:srgbClr val="0070C0"/>
            </a:solidFill>
            <a:prstDash val="solid"/>
            <a:miter lim="800000"/>
            <a:headEnd type="none" w="sm" len="sm"/>
            <a:tailEnd type="stealth" w="med" len="med"/>
          </a:ln>
        </p:spPr>
      </p:cxnSp>
      <p:sp>
        <p:nvSpPr>
          <p:cNvPr id="121" name="Google Shape;121;g6b494351cc_1_5"/>
          <p:cNvSpPr txBox="1"/>
          <p:nvPr/>
        </p:nvSpPr>
        <p:spPr>
          <a:xfrm rot="-5400000">
            <a:off x="7373215" y="2821829"/>
            <a:ext cx="30735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1600" b="1">
                <a:solidFill>
                  <a:srgbClr val="FF0000"/>
                </a:solidFill>
                <a:latin typeface="Calibri" panose="020F0502020204030204" pitchFamily="34" charset="0"/>
                <a:ea typeface="Calibri"/>
                <a:cs typeface="Calibri" panose="020F0502020204030204" pitchFamily="34" charset="0"/>
                <a:sym typeface="Calibri"/>
              </a:rPr>
              <a:t>UUDISTAVUUS VAHVISTUU</a:t>
            </a:r>
            <a:endParaRPr b="1">
              <a:latin typeface="Calibri" panose="020F0502020204030204" pitchFamily="34" charset="0"/>
              <a:cs typeface="Calibri" panose="020F0502020204030204" pitchFamily="34" charset="0"/>
            </a:endParaRPr>
          </a:p>
        </p:txBody>
      </p:sp>
      <p:cxnSp>
        <p:nvCxnSpPr>
          <p:cNvPr id="122" name="Google Shape;122;g6b494351cc_1_5"/>
          <p:cNvCxnSpPr/>
          <p:nvPr/>
        </p:nvCxnSpPr>
        <p:spPr>
          <a:xfrm rot="10800000">
            <a:off x="8909891" y="4501239"/>
            <a:ext cx="0" cy="1080000"/>
          </a:xfrm>
          <a:prstGeom prst="straightConnector1">
            <a:avLst/>
          </a:prstGeom>
          <a:noFill/>
          <a:ln w="19050" cap="flat" cmpd="sng">
            <a:solidFill>
              <a:srgbClr val="FF0000"/>
            </a:solidFill>
            <a:prstDash val="solid"/>
            <a:miter lim="800000"/>
            <a:headEnd type="none" w="sm" len="sm"/>
            <a:tailEnd type="none" w="sm" len="sm"/>
          </a:ln>
        </p:spPr>
      </p:cxnSp>
      <p:cxnSp>
        <p:nvCxnSpPr>
          <p:cNvPr id="123" name="Google Shape;123;g6b494351cc_1_5"/>
          <p:cNvCxnSpPr/>
          <p:nvPr/>
        </p:nvCxnSpPr>
        <p:spPr>
          <a:xfrm rot="10800000">
            <a:off x="8909891" y="1013130"/>
            <a:ext cx="0" cy="1080000"/>
          </a:xfrm>
          <a:prstGeom prst="straightConnector1">
            <a:avLst/>
          </a:prstGeom>
          <a:noFill/>
          <a:ln w="19050" cap="flat" cmpd="sng">
            <a:solidFill>
              <a:srgbClr val="FF0000"/>
            </a:solidFill>
            <a:prstDash val="solid"/>
            <a:miter lim="800000"/>
            <a:headEnd type="none" w="sm" len="sm"/>
            <a:tailEnd type="stealth" w="med" len="med"/>
          </a:ln>
        </p:spPr>
      </p:cxnSp>
      <p:sp>
        <p:nvSpPr>
          <p:cNvPr id="124" name="Google Shape;124;g6b494351cc_1_5"/>
          <p:cNvSpPr txBox="1"/>
          <p:nvPr/>
        </p:nvSpPr>
        <p:spPr>
          <a:xfrm>
            <a:off x="369450" y="224624"/>
            <a:ext cx="4130047" cy="1451775"/>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1600" b="1" dirty="0">
                <a:solidFill>
                  <a:schemeClr val="dk1"/>
                </a:solidFill>
                <a:latin typeface="Calibri" panose="020F0502020204030204" pitchFamily="34" charset="0"/>
                <a:cs typeface="Calibri" panose="020F0502020204030204" pitchFamily="34" charset="0"/>
              </a:rPr>
              <a:t>INDIKAATTORI 1: Koulutuksen tavoitteet</a:t>
            </a:r>
            <a:endParaRPr sz="1600" b="1" dirty="0">
              <a:latin typeface="Calibri" panose="020F0502020204030204" pitchFamily="34" charset="0"/>
              <a:cs typeface="Calibri" panose="020F0502020204030204" pitchFamily="34" charset="0"/>
            </a:endParaRPr>
          </a:p>
          <a:p>
            <a:pPr lvl="0">
              <a:spcBef>
                <a:spcPts val="600"/>
              </a:spcBef>
            </a:pPr>
            <a:r>
              <a:rPr lang="fi-FI" sz="1600" i="1" dirty="0">
                <a:solidFill>
                  <a:schemeClr val="dk1"/>
                </a:solidFill>
                <a:latin typeface="Calibri" panose="020F0502020204030204" pitchFamily="34" charset="0"/>
                <a:cs typeface="Calibri" panose="020F0502020204030204" pitchFamily="34" charset="0"/>
              </a:rPr>
              <a:t>Indikaattorilla arvioidaan, miten koulutuksen tavoitteita ja toteutusta uudistetaan palvelemaan kestävyyttä ja yhteiskunnallista muutosta.</a:t>
            </a:r>
          </a:p>
          <a:p>
            <a:pPr lvl="0">
              <a:spcBef>
                <a:spcPts val="600"/>
              </a:spcBef>
            </a:pPr>
            <a:endParaRPr lang="fi-FI" sz="1200" i="1" dirty="0">
              <a:solidFill>
                <a:schemeClr val="dk1"/>
              </a:solidFill>
              <a:latin typeface="Calibri" panose="020F0502020204030204" pitchFamily="34" charset="0"/>
              <a:cs typeface="Calibri" panose="020F0502020204030204" pitchFamily="34" charset="0"/>
            </a:endParaRPr>
          </a:p>
        </p:txBody>
      </p:sp>
      <p:pic>
        <p:nvPicPr>
          <p:cNvPr id="125" name="Google Shape;125;g6b494351cc_1_5" descr="Kuva, joka sisältää kohteen vektorigrafiikka&#10;&#10;Kuvaus luotu automaattisesti"/>
          <p:cNvPicPr preferRelativeResize="0"/>
          <p:nvPr/>
        </p:nvPicPr>
        <p:blipFill rotWithShape="1">
          <a:blip r:embed="rId3">
            <a:alphaModFix/>
          </a:blip>
          <a:srcRect/>
          <a:stretch/>
        </p:blipFill>
        <p:spPr>
          <a:xfrm>
            <a:off x="8659196" y="6339915"/>
            <a:ext cx="442570" cy="457200"/>
          </a:xfrm>
          <a:prstGeom prst="rect">
            <a:avLst/>
          </a:prstGeom>
          <a:noFill/>
          <a:ln>
            <a:noFill/>
          </a:ln>
        </p:spPr>
      </p:pic>
      <p:sp>
        <p:nvSpPr>
          <p:cNvPr id="127" name="Google Shape;127;g6b494351cc_1_5"/>
          <p:cNvSpPr/>
          <p:nvPr/>
        </p:nvSpPr>
        <p:spPr>
          <a:xfrm>
            <a:off x="6608579" y="4817460"/>
            <a:ext cx="1992300" cy="12003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Kestävyyskysymysten ja niihin liittyvien tunteiden käsittelylle luodaan tiloja, jotka mahdollistavat ihmisten aidon kohtaamisen ja rikastavan dialogin </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28" name="Google Shape;128;g6b494351cc_1_5"/>
          <p:cNvSpPr txBox="1"/>
          <p:nvPr/>
        </p:nvSpPr>
        <p:spPr>
          <a:xfrm>
            <a:off x="4580825" y="4519214"/>
            <a:ext cx="2049671" cy="646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Koulutuksen tavoitteena on kestävyyskysymysten moninäkökulmainen </a:t>
            </a:r>
            <a:br>
              <a:rPr lang="fi-FI" sz="1200" b="1" dirty="0">
                <a:solidFill>
                  <a:schemeClr val="dk1"/>
                </a:solidFill>
                <a:latin typeface="Calibri" panose="020F0502020204030204" pitchFamily="34" charset="0"/>
                <a:cs typeface="Calibri" panose="020F0502020204030204" pitchFamily="34" charset="0"/>
              </a:rPr>
            </a:br>
            <a:r>
              <a:rPr lang="fi-FI" sz="1200" b="1" dirty="0">
                <a:solidFill>
                  <a:schemeClr val="dk1"/>
                </a:solidFill>
                <a:latin typeface="Calibri" panose="020F0502020204030204" pitchFamily="34" charset="0"/>
                <a:cs typeface="Calibri" panose="020F0502020204030204" pitchFamily="34" charset="0"/>
              </a:rPr>
              <a:t>tarkastelu ja ymmärtäminen</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29" name="Google Shape;129;g6b494351cc_1_5"/>
          <p:cNvSpPr txBox="1"/>
          <p:nvPr/>
        </p:nvSpPr>
        <p:spPr>
          <a:xfrm>
            <a:off x="4581832" y="3375285"/>
            <a:ext cx="1952781" cy="83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Koulutuksen tavoitteena on kestävän elämäntavan ja globaalin vastuun sisäistyminen osaksi oppijan identiteettiä</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30" name="Google Shape;130;g6b494351cc_1_5"/>
          <p:cNvSpPr txBox="1"/>
          <p:nvPr/>
        </p:nvSpPr>
        <p:spPr>
          <a:xfrm>
            <a:off x="6608480" y="3374945"/>
            <a:ext cx="2047497" cy="1200300"/>
          </a:xfrm>
          <a:prstGeom prst="rect">
            <a:avLst/>
          </a:prstGeom>
          <a:noFill/>
          <a:ln>
            <a:noFill/>
          </a:ln>
        </p:spPr>
        <p:txBody>
          <a:bodyPr spcFirstLastPara="1" wrap="square" lIns="91425" tIns="45700" rIns="91425" bIns="45700" anchor="t" anchorCtr="0">
            <a:noAutofit/>
          </a:bodyPr>
          <a:lstStyle/>
          <a:p>
            <a:r>
              <a:rPr lang="fi-FI" sz="1200" b="1" dirty="0">
                <a:solidFill>
                  <a:schemeClr val="dk1"/>
                </a:solidFill>
                <a:latin typeface="Calibri" panose="020F0502020204030204" pitchFamily="34" charset="0"/>
                <a:cs typeface="Calibri" panose="020F0502020204030204" pitchFamily="34" charset="0"/>
              </a:rPr>
              <a:t>Koulutuksen tavoitteena on oppijoiden voimaantuminen oman yhteisön ja </a:t>
            </a:r>
            <a:r>
              <a:rPr lang="fi-FI" sz="1200" b="1" dirty="0" err="1">
                <a:solidFill>
                  <a:schemeClr val="dk1"/>
                </a:solidFill>
                <a:latin typeface="Calibri" panose="020F0502020204030204" pitchFamily="34" charset="0"/>
                <a:cs typeface="Calibri" panose="020F0502020204030204" pitchFamily="34" charset="0"/>
              </a:rPr>
              <a:t>elinympä-ristön</a:t>
            </a:r>
            <a:r>
              <a:rPr lang="fi-FI" sz="1200" b="1" dirty="0">
                <a:solidFill>
                  <a:schemeClr val="dk1"/>
                </a:solidFill>
                <a:latin typeface="Calibri" panose="020F0502020204030204" pitchFamily="34" charset="0"/>
                <a:cs typeface="Calibri" panose="020F0502020204030204" pitchFamily="34" charset="0"/>
              </a:rPr>
              <a:t> uudistamiseen kulttuurista osallisuutta vahvistamalla</a:t>
            </a:r>
            <a:endParaRPr sz="1200" b="1" dirty="0">
              <a:solidFill>
                <a:schemeClr val="dk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31" name="Google Shape;131;g6b494351cc_1_5"/>
          <p:cNvSpPr/>
          <p:nvPr/>
        </p:nvSpPr>
        <p:spPr>
          <a:xfrm>
            <a:off x="4598021" y="2082703"/>
            <a:ext cx="1952781" cy="1080000"/>
          </a:xfrm>
          <a:prstGeom prst="rect">
            <a:avLst/>
          </a:prstGeom>
          <a:noFill/>
          <a:ln>
            <a:noFill/>
          </a:ln>
        </p:spPr>
        <p:txBody>
          <a:bodyPr spcFirstLastPara="1" wrap="square" lIns="91425" tIns="45700" rIns="91425" bIns="45700" anchor="t" anchorCtr="0">
            <a:noAutofit/>
          </a:bodyPr>
          <a:lstStyle/>
          <a:p>
            <a:r>
              <a:rPr lang="fi-FI" sz="1200" b="1" dirty="0">
                <a:solidFill>
                  <a:schemeClr val="dk1"/>
                </a:solidFill>
                <a:latin typeface="Calibri" panose="020F0502020204030204" pitchFamily="34" charset="0"/>
                <a:cs typeface="Calibri" panose="020F0502020204030204" pitchFamily="34" charset="0"/>
              </a:rPr>
              <a:t>Koulutuksen tavoitteena on rakentaa elämiselle kestäviä postmaterialistisia merkityksiä</a:t>
            </a:r>
          </a:p>
        </p:txBody>
      </p:sp>
      <p:sp>
        <p:nvSpPr>
          <p:cNvPr id="132" name="Google Shape;132;g6b494351cc_1_5"/>
          <p:cNvSpPr txBox="1"/>
          <p:nvPr/>
        </p:nvSpPr>
        <p:spPr>
          <a:xfrm rot="-5400000">
            <a:off x="-1351837" y="4708234"/>
            <a:ext cx="30735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fi-FI" sz="1600" b="1">
                <a:solidFill>
                  <a:srgbClr val="7F7F7F"/>
                </a:solidFill>
                <a:latin typeface="Calibri" panose="020F0502020204030204" pitchFamily="34" charset="0"/>
                <a:ea typeface="Calibri"/>
                <a:cs typeface="Calibri" panose="020F0502020204030204" pitchFamily="34" charset="0"/>
                <a:sym typeface="Calibri"/>
              </a:rPr>
              <a:t>OLEMASSA OLEVAA TOISINTAVA</a:t>
            </a:r>
            <a:endParaRPr b="1">
              <a:latin typeface="Calibri" panose="020F0502020204030204" pitchFamily="34" charset="0"/>
              <a:cs typeface="Calibri" panose="020F0502020204030204" pitchFamily="34" charset="0"/>
            </a:endParaRPr>
          </a:p>
        </p:txBody>
      </p:sp>
      <p:sp>
        <p:nvSpPr>
          <p:cNvPr id="133" name="Google Shape;133;g6b494351cc_1_5"/>
          <p:cNvSpPr txBox="1"/>
          <p:nvPr/>
        </p:nvSpPr>
        <p:spPr>
          <a:xfrm>
            <a:off x="7995487" y="78545"/>
            <a:ext cx="7062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3600" b="1" dirty="0">
                <a:solidFill>
                  <a:srgbClr val="FF0000"/>
                </a:solidFill>
                <a:latin typeface="Calibri" panose="020F0502020204030204" pitchFamily="34" charset="0"/>
                <a:ea typeface="Calibri"/>
                <a:cs typeface="Calibri" panose="020F0502020204030204" pitchFamily="34" charset="0"/>
                <a:sym typeface="Calibri"/>
              </a:rPr>
              <a:t>++</a:t>
            </a:r>
            <a:endParaRPr b="1" dirty="0">
              <a:latin typeface="Calibri" panose="020F0502020204030204" pitchFamily="34" charset="0"/>
              <a:cs typeface="Calibri" panose="020F0502020204030204" pitchFamily="34" charset="0"/>
            </a:endParaRPr>
          </a:p>
        </p:txBody>
      </p:sp>
      <p:sp>
        <p:nvSpPr>
          <p:cNvPr id="134" name="Google Shape;134;g6b494351cc_1_5"/>
          <p:cNvSpPr txBox="1"/>
          <p:nvPr/>
        </p:nvSpPr>
        <p:spPr>
          <a:xfrm>
            <a:off x="8379524" y="2931280"/>
            <a:ext cx="1887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3600" b="1">
                <a:solidFill>
                  <a:srgbClr val="FF0000"/>
                </a:solidFill>
                <a:latin typeface="Calibri" panose="020F0502020204030204" pitchFamily="34" charset="0"/>
                <a:ea typeface="Calibri"/>
                <a:cs typeface="Calibri" panose="020F0502020204030204" pitchFamily="34" charset="0"/>
                <a:sym typeface="Calibri"/>
              </a:rPr>
              <a:t>+</a:t>
            </a:r>
            <a:endParaRPr b="1">
              <a:latin typeface="Calibri" panose="020F0502020204030204" pitchFamily="34" charset="0"/>
              <a:cs typeface="Calibri" panose="020F0502020204030204" pitchFamily="34" charset="0"/>
            </a:endParaRPr>
          </a:p>
        </p:txBody>
      </p:sp>
      <p:sp>
        <p:nvSpPr>
          <p:cNvPr id="135" name="Google Shape;135;g6b494351cc_1_5"/>
          <p:cNvSpPr txBox="1"/>
          <p:nvPr/>
        </p:nvSpPr>
        <p:spPr>
          <a:xfrm>
            <a:off x="7997958" y="5840141"/>
            <a:ext cx="7062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3600" b="1">
                <a:solidFill>
                  <a:srgbClr val="0070C0"/>
                </a:solidFill>
                <a:latin typeface="Calibri" panose="020F0502020204030204" pitchFamily="34" charset="0"/>
                <a:ea typeface="Calibri"/>
                <a:cs typeface="Calibri" panose="020F0502020204030204" pitchFamily="34" charset="0"/>
                <a:sym typeface="Calibri"/>
              </a:rPr>
              <a:t>++</a:t>
            </a:r>
            <a:endParaRPr b="1">
              <a:latin typeface="Calibri" panose="020F0502020204030204" pitchFamily="34" charset="0"/>
              <a:cs typeface="Calibri" panose="020F0502020204030204" pitchFamily="34" charset="0"/>
            </a:endParaRPr>
          </a:p>
        </p:txBody>
      </p:sp>
      <p:sp>
        <p:nvSpPr>
          <p:cNvPr id="136" name="Google Shape;136;g6b494351cc_1_5"/>
          <p:cNvSpPr txBox="1"/>
          <p:nvPr/>
        </p:nvSpPr>
        <p:spPr>
          <a:xfrm>
            <a:off x="4409321" y="5840141"/>
            <a:ext cx="188700" cy="64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i-FI" sz="3600" b="1" dirty="0">
                <a:solidFill>
                  <a:srgbClr val="0070C0"/>
                </a:solidFill>
                <a:latin typeface="Calibri" panose="020F0502020204030204" pitchFamily="34" charset="0"/>
                <a:ea typeface="Calibri"/>
                <a:cs typeface="Calibri" panose="020F0502020204030204" pitchFamily="34" charset="0"/>
                <a:sym typeface="Calibri"/>
              </a:rPr>
              <a:t>+</a:t>
            </a:r>
            <a:endParaRPr b="1" dirty="0">
              <a:latin typeface="Calibri" panose="020F0502020204030204" pitchFamily="34" charset="0"/>
              <a:cs typeface="Calibri" panose="020F0502020204030204" pitchFamily="34" charset="0"/>
            </a:endParaRPr>
          </a:p>
        </p:txBody>
      </p:sp>
      <p:sp>
        <p:nvSpPr>
          <p:cNvPr id="30" name="Google Shape;115;g6b494351cc_1_5">
            <a:extLst>
              <a:ext uri="{FF2B5EF4-FFF2-40B4-BE49-F238E27FC236}">
                <a16:creationId xmlns:a16="http://schemas.microsoft.com/office/drawing/2014/main" id="{6414D726-26BE-4122-9E81-116FD6E71A33}"/>
              </a:ext>
            </a:extLst>
          </p:cNvPr>
          <p:cNvSpPr txBox="1"/>
          <p:nvPr/>
        </p:nvSpPr>
        <p:spPr>
          <a:xfrm>
            <a:off x="462420" y="4037208"/>
            <a:ext cx="2045859" cy="101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Oppilaitos täydentää alueen koulutustarjontaa tarjoamalla yhdenvertaisia elinikäisen oppimisen mahdollisuuksia</a:t>
            </a:r>
            <a:endParaRPr sz="1200" b="1" dirty="0">
              <a:latin typeface="Calibri" panose="020F0502020204030204" pitchFamily="34" charset="0"/>
              <a:cs typeface="Calibri" panose="020F0502020204030204" pitchFamily="34" charset="0"/>
            </a:endParaRPr>
          </a:p>
        </p:txBody>
      </p:sp>
      <p:sp>
        <p:nvSpPr>
          <p:cNvPr id="31" name="Google Shape;129;g6b494351cc_1_5">
            <a:extLst>
              <a:ext uri="{FF2B5EF4-FFF2-40B4-BE49-F238E27FC236}">
                <a16:creationId xmlns:a16="http://schemas.microsoft.com/office/drawing/2014/main" id="{C3A141BD-E5C7-4A85-AA19-4491C5E7423C}"/>
              </a:ext>
            </a:extLst>
          </p:cNvPr>
          <p:cNvSpPr txBox="1"/>
          <p:nvPr/>
        </p:nvSpPr>
        <p:spPr>
          <a:xfrm>
            <a:off x="6615532" y="2077555"/>
            <a:ext cx="2166600" cy="83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Koulutuksen tavoitteena on vaihtoehtoisten tulevaisuus-näkymien synnyttäminen </a:t>
            </a:r>
            <a:br>
              <a:rPr lang="fi-FI" sz="1200" b="1" dirty="0">
                <a:solidFill>
                  <a:schemeClr val="dk1"/>
                </a:solidFill>
                <a:latin typeface="Calibri" panose="020F0502020204030204" pitchFamily="34" charset="0"/>
                <a:cs typeface="Calibri" panose="020F0502020204030204" pitchFamily="34" charset="0"/>
              </a:rPr>
            </a:br>
            <a:r>
              <a:rPr lang="fi-FI" sz="1200" b="1" dirty="0">
                <a:solidFill>
                  <a:schemeClr val="dk1"/>
                </a:solidFill>
                <a:latin typeface="Calibri" panose="020F0502020204030204" pitchFamily="34" charset="0"/>
                <a:cs typeface="Calibri" panose="020F0502020204030204" pitchFamily="34" charset="0"/>
              </a:rPr>
              <a:t>yhdessä oppijoiden ja sidosryhmien kanssa</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32" name="Google Shape;114;g6b494351cc_1_5">
            <a:extLst>
              <a:ext uri="{FF2B5EF4-FFF2-40B4-BE49-F238E27FC236}">
                <a16:creationId xmlns:a16="http://schemas.microsoft.com/office/drawing/2014/main" id="{576913C9-95EA-4C38-BB76-7C959DB15478}"/>
              </a:ext>
            </a:extLst>
          </p:cNvPr>
          <p:cNvSpPr txBox="1"/>
          <p:nvPr/>
        </p:nvSpPr>
        <p:spPr>
          <a:xfrm>
            <a:off x="4567732" y="5461851"/>
            <a:ext cx="2047800" cy="83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Koulutuksen suunnittelussa ennakoidaan yhteiskunnan muutostarpeita</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graphicFrame>
        <p:nvGraphicFramePr>
          <p:cNvPr id="26" name="Taulukko 4">
            <a:extLst>
              <a:ext uri="{FF2B5EF4-FFF2-40B4-BE49-F238E27FC236}">
                <a16:creationId xmlns:a16="http://schemas.microsoft.com/office/drawing/2014/main" id="{370A54FA-1190-4320-8F2A-AC7027E3ED10}"/>
              </a:ext>
            </a:extLst>
          </p:cNvPr>
          <p:cNvGraphicFramePr>
            <a:graphicFrameLocks noGrp="1"/>
          </p:cNvGraphicFramePr>
          <p:nvPr>
            <p:extLst>
              <p:ext uri="{D42A27DB-BD31-4B8C-83A1-F6EECF244321}">
                <p14:modId xmlns:p14="http://schemas.microsoft.com/office/powerpoint/2010/main" val="1940880634"/>
              </p:ext>
            </p:extLst>
          </p:nvPr>
        </p:nvGraphicFramePr>
        <p:xfrm>
          <a:off x="360239" y="215110"/>
          <a:ext cx="8281852" cy="6130834"/>
        </p:xfrm>
        <a:graphic>
          <a:graphicData uri="http://schemas.openxmlformats.org/drawingml/2006/table">
            <a:tbl>
              <a:tblPr firstRow="1" bandRow="1">
                <a:tableStyleId>{5940675A-B579-460E-94D1-54222C63F5DA}</a:tableStyleId>
              </a:tblPr>
              <a:tblGrid>
                <a:gridCol w="4140926">
                  <a:extLst>
                    <a:ext uri="{9D8B030D-6E8A-4147-A177-3AD203B41FA5}">
                      <a16:colId xmlns:a16="http://schemas.microsoft.com/office/drawing/2014/main" val="4272992234"/>
                    </a:ext>
                  </a:extLst>
                </a:gridCol>
                <a:gridCol w="4140926">
                  <a:extLst>
                    <a:ext uri="{9D8B030D-6E8A-4147-A177-3AD203B41FA5}">
                      <a16:colId xmlns:a16="http://schemas.microsoft.com/office/drawing/2014/main" val="1589190360"/>
                    </a:ext>
                  </a:extLst>
                </a:gridCol>
              </a:tblGrid>
              <a:tr h="3065417">
                <a:tc>
                  <a:txBody>
                    <a:bodyPr/>
                    <a:lstStyle/>
                    <a:p>
                      <a:endParaRPr lang="fi-FI" dirty="0"/>
                    </a:p>
                  </a:txBody>
                  <a:tcP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ysDashDot"/>
                      <a:round/>
                      <a:headEnd type="none" w="med" len="med"/>
                      <a:tailEnd type="none" w="med" len="med"/>
                    </a:lnB>
                    <a:lnTlToBr w="12700" cmpd="sng">
                      <a:noFill/>
                      <a:prstDash val="solid"/>
                    </a:lnTlToBr>
                    <a:lnBlToTr w="12700" cmpd="sng">
                      <a:noFill/>
                      <a:prstDash val="solid"/>
                    </a:lnBlToTr>
                  </a:tcPr>
                </a:tc>
                <a:tc>
                  <a:txBody>
                    <a:bodyPr/>
                    <a:lstStyle/>
                    <a:p>
                      <a:endParaRPr lang="fi-FI" dirty="0"/>
                    </a:p>
                  </a:txBody>
                  <a:tcPr>
                    <a:lnL w="635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ysDashDot"/>
                      <a:round/>
                      <a:headEnd type="none" w="med" len="med"/>
                      <a:tailEnd type="none" w="med" len="med"/>
                    </a:lnB>
                    <a:noFill/>
                  </a:tcPr>
                </a:tc>
                <a:extLst>
                  <a:ext uri="{0D108BD9-81ED-4DB2-BD59-A6C34878D82A}">
                    <a16:rowId xmlns:a16="http://schemas.microsoft.com/office/drawing/2014/main" val="218125676"/>
                  </a:ext>
                </a:extLst>
              </a:tr>
              <a:tr h="3065417">
                <a:tc>
                  <a:txBody>
                    <a:bodyPr/>
                    <a:lstStyle/>
                    <a:p>
                      <a:endParaRPr lang="fi-FI" dirty="0"/>
                    </a:p>
                  </a:txBody>
                  <a:tcP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Dot"/>
                      <a:round/>
                      <a:headEnd type="none" w="med" len="med"/>
                      <a:tailEnd type="none" w="med" len="med"/>
                    </a:lnR>
                    <a:lnT w="635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dirty="0"/>
                    </a:p>
                  </a:txBody>
                  <a:tcPr>
                    <a:lnL w="635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65684846"/>
                  </a:ext>
                </a:extLst>
              </a:tr>
            </a:tbl>
          </a:graphicData>
        </a:graphic>
      </p:graphicFrame>
      <p:sp>
        <p:nvSpPr>
          <p:cNvPr id="33" name="Ellipsi 32">
            <a:extLst>
              <a:ext uri="{FF2B5EF4-FFF2-40B4-BE49-F238E27FC236}">
                <a16:creationId xmlns:a16="http://schemas.microsoft.com/office/drawing/2014/main" id="{38BC09E8-875E-4B9E-A9AB-1D7723582B91}"/>
              </a:ext>
            </a:extLst>
          </p:cNvPr>
          <p:cNvSpPr/>
          <p:nvPr/>
        </p:nvSpPr>
        <p:spPr>
          <a:xfrm>
            <a:off x="4933410" y="3013598"/>
            <a:ext cx="706742" cy="589304"/>
          </a:xfrm>
          <a:prstGeom prst="ellipse">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Tekstiruutu 33">
            <a:extLst>
              <a:ext uri="{FF2B5EF4-FFF2-40B4-BE49-F238E27FC236}">
                <a16:creationId xmlns:a16="http://schemas.microsoft.com/office/drawing/2014/main" id="{8DCF5408-C3F9-4A4E-BF46-12B0A3268F9A}"/>
              </a:ext>
            </a:extLst>
          </p:cNvPr>
          <p:cNvSpPr txBox="1"/>
          <p:nvPr/>
        </p:nvSpPr>
        <p:spPr>
          <a:xfrm>
            <a:off x="5050465" y="2881389"/>
            <a:ext cx="458530" cy="830997"/>
          </a:xfrm>
          <a:prstGeom prst="rect">
            <a:avLst/>
          </a:prstGeom>
          <a:noFill/>
        </p:spPr>
        <p:txBody>
          <a:bodyPr wrap="square" rtlCol="0">
            <a:spAutoFit/>
          </a:bodyPr>
          <a:lstStyle/>
          <a:p>
            <a:r>
              <a:rPr lang="fi-FI" sz="4800" dirty="0">
                <a:solidFill>
                  <a:srgbClr val="FF0000"/>
                </a:solidFill>
              </a:rPr>
              <a:t>?</a:t>
            </a:r>
          </a:p>
        </p:txBody>
      </p:sp>
      <p:sp>
        <p:nvSpPr>
          <p:cNvPr id="36" name="Tekstiruutu 35">
            <a:extLst>
              <a:ext uri="{FF2B5EF4-FFF2-40B4-BE49-F238E27FC236}">
                <a16:creationId xmlns:a16="http://schemas.microsoft.com/office/drawing/2014/main" id="{5913F944-3254-4CD2-995C-00AE4AF9EA3E}"/>
              </a:ext>
            </a:extLst>
          </p:cNvPr>
          <p:cNvSpPr txBox="1"/>
          <p:nvPr/>
        </p:nvSpPr>
        <p:spPr>
          <a:xfrm>
            <a:off x="374527" y="211238"/>
            <a:ext cx="4134044" cy="3693319"/>
          </a:xfrm>
          <a:prstGeom prst="rect">
            <a:avLst/>
          </a:prstGeom>
          <a:solidFill>
            <a:schemeClr val="bg1"/>
          </a:solidFill>
          <a:ln w="19050">
            <a:solidFill>
              <a:srgbClr val="FF0000"/>
            </a:solidFill>
          </a:ln>
        </p:spPr>
        <p:txBody>
          <a:bodyPr wrap="square" rtlCol="0">
            <a:spAutoFit/>
          </a:bodyPr>
          <a:lstStyle/>
          <a:p>
            <a:r>
              <a:rPr lang="fi-FI" dirty="0">
                <a:solidFill>
                  <a:srgbClr val="FF0000"/>
                </a:solidFill>
              </a:rPr>
              <a:t>Indikaattorin arvioinnin tavoitteena on sijoittaa oppilaitoksen toiminta kaksiulotteiselle arviointitasolle, jossa on esimerkkejä oppilaitoksen toiminta-tavoista arvioitavan indikaattorin suhteen (arvioinnin tukidiat). </a:t>
            </a:r>
          </a:p>
          <a:p>
            <a:endParaRPr lang="fi-FI" dirty="0">
              <a:solidFill>
                <a:srgbClr val="FF0000"/>
              </a:solidFill>
            </a:endParaRPr>
          </a:p>
          <a:p>
            <a:r>
              <a:rPr lang="fi-FI" dirty="0">
                <a:solidFill>
                  <a:srgbClr val="FF0000"/>
                </a:solidFill>
              </a:rPr>
              <a:t>Tason vasemmassa laidassa oppilaitoksen toiminta on olemassa olevaa toisintavaa. Siirryttäessä x-akselin suuntaan oikealle tulevaisuuden ennakointi vahvistuu. Siirryttäessä y-akselin suuntaan vahvistuu toiminnan uudistavuus.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EA7D47B-A1B0-45E4-B63C-882BCFBAFE8A}"/>
              </a:ext>
            </a:extLst>
          </p:cNvPr>
          <p:cNvSpPr/>
          <p:nvPr/>
        </p:nvSpPr>
        <p:spPr>
          <a:xfrm>
            <a:off x="401320" y="812801"/>
            <a:ext cx="8341360" cy="5811520"/>
          </a:xfrm>
          <a:prstGeom prst="rect">
            <a:avLst/>
          </a:prstGeom>
          <a:gradFill flip="none" rotWithShape="1">
            <a:gsLst>
              <a:gs pos="49000">
                <a:schemeClr val="accent3">
                  <a:lumMod val="20000"/>
                  <a:lumOff val="80000"/>
                </a:schemeClr>
              </a:gs>
              <a:gs pos="25000">
                <a:schemeClr val="bg1"/>
              </a:gs>
              <a:gs pos="84000">
                <a:schemeClr val="accent4">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4" name="Taulukko 4">
            <a:extLst>
              <a:ext uri="{FF2B5EF4-FFF2-40B4-BE49-F238E27FC236}">
                <a16:creationId xmlns:a16="http://schemas.microsoft.com/office/drawing/2014/main" id="{AE0B5174-5BE8-4118-AE88-9B0FF7E16B13}"/>
              </a:ext>
            </a:extLst>
          </p:cNvPr>
          <p:cNvGraphicFramePr>
            <a:graphicFrameLocks noGrp="1"/>
          </p:cNvGraphicFramePr>
          <p:nvPr/>
        </p:nvGraphicFramePr>
        <p:xfrm>
          <a:off x="401320" y="812800"/>
          <a:ext cx="8341360" cy="5811520"/>
        </p:xfrm>
        <a:graphic>
          <a:graphicData uri="http://schemas.openxmlformats.org/drawingml/2006/table">
            <a:tbl>
              <a:tblPr firstRow="1" bandRow="1">
                <a:tableStyleId>{5940675A-B579-460E-94D1-54222C63F5DA}</a:tableStyleId>
              </a:tblPr>
              <a:tblGrid>
                <a:gridCol w="4170680">
                  <a:extLst>
                    <a:ext uri="{9D8B030D-6E8A-4147-A177-3AD203B41FA5}">
                      <a16:colId xmlns:a16="http://schemas.microsoft.com/office/drawing/2014/main" val="2478560971"/>
                    </a:ext>
                  </a:extLst>
                </a:gridCol>
                <a:gridCol w="4170680">
                  <a:extLst>
                    <a:ext uri="{9D8B030D-6E8A-4147-A177-3AD203B41FA5}">
                      <a16:colId xmlns:a16="http://schemas.microsoft.com/office/drawing/2014/main" val="3445727118"/>
                    </a:ext>
                  </a:extLst>
                </a:gridCol>
              </a:tblGrid>
              <a:tr h="2846248">
                <a:tc>
                  <a:txBody>
                    <a:bodyPr/>
                    <a:lstStyle/>
                    <a:p>
                      <a:endParaRPr lang="fi-FI" sz="1400" b="0" dirty="0"/>
                    </a:p>
                  </a:txBody>
                  <a:tcP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Dot"/>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ysDashDot"/>
                      <a:round/>
                      <a:headEnd type="none" w="med" len="med"/>
                      <a:tailEnd type="none" w="med" len="med"/>
                    </a:lnB>
                  </a:tcPr>
                </a:tc>
                <a:tc>
                  <a:txBody>
                    <a:bodyPr/>
                    <a:lstStyle/>
                    <a:p>
                      <a:r>
                        <a:rPr lang="fi-FI" sz="1600" b="1" dirty="0">
                          <a:solidFill>
                            <a:srgbClr val="FF0000"/>
                          </a:solidFill>
                        </a:rPr>
                        <a:t>UUDISTAVA NELJÄNNES</a:t>
                      </a:r>
                    </a:p>
                    <a:p>
                      <a:pPr>
                        <a:spcBef>
                          <a:spcPts val="600"/>
                        </a:spcBef>
                      </a:pPr>
                      <a:r>
                        <a:rPr lang="fi-FI" sz="1600" b="1" dirty="0"/>
                        <a:t>Oppilaitos sijoittuu tähän neljännekseen, jos</a:t>
                      </a:r>
                    </a:p>
                    <a:p>
                      <a:pPr marL="182563" indent="-182563">
                        <a:spcBef>
                          <a:spcPts val="1200"/>
                        </a:spcBef>
                        <a:buFont typeface="Arial" panose="020B0604020202020204" pitchFamily="34" charset="0"/>
                        <a:buChar char="•"/>
                      </a:pPr>
                      <a:r>
                        <a:rPr lang="fi-FI" sz="1600" dirty="0"/>
                        <a:t>Uudistavat toimintatavat toteutuvat suunnitelmallisesti ja laajasti oppilaitoksen toiminnassa</a:t>
                      </a:r>
                    </a:p>
                    <a:p>
                      <a:pPr marL="182563" indent="-182563">
                        <a:spcBef>
                          <a:spcPts val="1200"/>
                        </a:spcBef>
                        <a:buFont typeface="Arial" panose="020B0604020202020204" pitchFamily="34" charset="0"/>
                        <a:buChar char="•"/>
                      </a:pPr>
                      <a:r>
                        <a:rPr lang="fi-FI" sz="1600" dirty="0"/>
                        <a:t>Toisintavan ja ennakoivan neljänneksen toimintatavat tukevat uudistavuutta</a:t>
                      </a:r>
                      <a:endParaRPr lang="fi-FI" sz="1400" dirty="0"/>
                    </a:p>
                  </a:txBody>
                  <a:tcPr>
                    <a:lnL w="6350" cap="flat" cmpd="sng" algn="ctr">
                      <a:solidFill>
                        <a:schemeClr val="bg1">
                          <a:lumMod val="50000"/>
                        </a:schemeClr>
                      </a:solidFill>
                      <a:prstDash val="sysDashDot"/>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ysDashDot"/>
                      <a:round/>
                      <a:headEnd type="none" w="med" len="med"/>
                      <a:tailEnd type="none" w="med" len="med"/>
                    </a:lnB>
                  </a:tcPr>
                </a:tc>
                <a:extLst>
                  <a:ext uri="{0D108BD9-81ED-4DB2-BD59-A6C34878D82A}">
                    <a16:rowId xmlns:a16="http://schemas.microsoft.com/office/drawing/2014/main" val="2314201911"/>
                  </a:ext>
                </a:extLst>
              </a:tr>
              <a:tr h="2965272">
                <a:tc>
                  <a:txBody>
                    <a:bodyPr/>
                    <a:lstStyle/>
                    <a:p>
                      <a:r>
                        <a:rPr lang="fi-FI" sz="1600" b="1" dirty="0">
                          <a:solidFill>
                            <a:srgbClr val="FF0000"/>
                          </a:solidFill>
                        </a:rPr>
                        <a:t>TOISINTAVA NELJÄNNES</a:t>
                      </a:r>
                    </a:p>
                    <a:p>
                      <a:pPr>
                        <a:spcBef>
                          <a:spcPts val="600"/>
                        </a:spcBef>
                      </a:pPr>
                      <a:r>
                        <a:rPr lang="fi-FI" sz="1600" b="1" dirty="0"/>
                        <a:t>Oppilaitos sijoittuu tähän neljännekseen, jos</a:t>
                      </a:r>
                    </a:p>
                    <a:p>
                      <a:pPr marL="182563" indent="-182563">
                        <a:spcBef>
                          <a:spcPts val="1200"/>
                        </a:spcBef>
                        <a:buFont typeface="Arial" panose="020B0604020202020204" pitchFamily="34" charset="0"/>
                        <a:buChar char="•"/>
                      </a:pPr>
                      <a:r>
                        <a:rPr lang="fi-FI" sz="1600" dirty="0"/>
                        <a:t>Toisintavat toimintatavat ovat vallitsevia ja ne rajoittavat ennakoiva ja uudistavaa toimintaa</a:t>
                      </a:r>
                    </a:p>
                    <a:p>
                      <a:pPr marL="182563" indent="-182563">
                        <a:spcBef>
                          <a:spcPts val="1200"/>
                        </a:spcBef>
                        <a:buFont typeface="Arial" panose="020B0604020202020204" pitchFamily="34" charset="0"/>
                        <a:buChar char="•"/>
                      </a:pPr>
                      <a:r>
                        <a:rPr lang="fi-FI" sz="1600" dirty="0"/>
                        <a:t>Ennakoivat toimintatavat eivät ole suunnitelmallisia ja niiden toteutuminen on satunnaista</a:t>
                      </a:r>
                    </a:p>
                    <a:p>
                      <a:pPr marL="182563" indent="-182563">
                        <a:spcBef>
                          <a:spcPts val="1200"/>
                        </a:spcBef>
                        <a:buFont typeface="Arial" panose="020B0604020202020204" pitchFamily="34" charset="0"/>
                        <a:buChar char="•"/>
                      </a:pPr>
                      <a:r>
                        <a:rPr lang="fi-FI" sz="1600" dirty="0"/>
                        <a:t>Uudistavat toimintatavat ovat harvinaisia tai niitä toteuttavat vain yksittäiset ihmiset</a:t>
                      </a:r>
                    </a:p>
                  </a:txBody>
                  <a:tcPr>
                    <a:lnL w="190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Dot"/>
                      <a:round/>
                      <a:headEnd type="none" w="med" len="med"/>
                      <a:tailEnd type="none" w="med" len="med"/>
                    </a:lnR>
                    <a:lnT w="6350" cap="flat" cmpd="sng" algn="ctr">
                      <a:solidFill>
                        <a:schemeClr val="bg1">
                          <a:lumMod val="50000"/>
                        </a:schemeClr>
                      </a:solidFill>
                      <a:prstDash val="sysDashDot"/>
                      <a:round/>
                      <a:headEnd type="none" w="med" len="med"/>
                      <a:tailEnd type="none" w="med" len="med"/>
                    </a:lnT>
                    <a:lnB w="19050" cap="flat" cmpd="sng" algn="ctr">
                      <a:solidFill>
                        <a:schemeClr val="bg1">
                          <a:lumMod val="50000"/>
                        </a:schemeClr>
                      </a:solidFill>
                      <a:prstDash val="solid"/>
                      <a:round/>
                      <a:headEnd type="none" w="med" len="med"/>
                      <a:tailEnd type="none" w="med" len="med"/>
                    </a:lnB>
                  </a:tcPr>
                </a:tc>
                <a:tc>
                  <a:txBody>
                    <a:bodyPr/>
                    <a:lstStyle/>
                    <a:p>
                      <a:r>
                        <a:rPr lang="fi-FI" sz="1600" b="1" dirty="0">
                          <a:solidFill>
                            <a:srgbClr val="FF0000"/>
                          </a:solidFill>
                        </a:rPr>
                        <a:t>ENNAKOIVA NELJÄNNES</a:t>
                      </a:r>
                    </a:p>
                    <a:p>
                      <a:pPr>
                        <a:spcBef>
                          <a:spcPts val="600"/>
                        </a:spcBef>
                      </a:pPr>
                      <a:r>
                        <a:rPr lang="fi-FI" sz="1600" b="1" dirty="0"/>
                        <a:t>Oppilaitos sijoittuu tähän neljännekseen, jos</a:t>
                      </a:r>
                    </a:p>
                    <a:p>
                      <a:pPr marL="182563" indent="-182563">
                        <a:spcBef>
                          <a:spcPts val="1200"/>
                        </a:spcBef>
                        <a:buFont typeface="Arial" panose="020B0604020202020204" pitchFamily="34" charset="0"/>
                        <a:buChar char="•"/>
                      </a:pPr>
                      <a:r>
                        <a:rPr lang="fi-FI" sz="1600" dirty="0"/>
                        <a:t>Ennakoivat toimintatavat ovat oppilaitoksessa vallitsevia</a:t>
                      </a:r>
                    </a:p>
                    <a:p>
                      <a:pPr marL="182563" indent="-182563">
                        <a:spcBef>
                          <a:spcPts val="1200"/>
                        </a:spcBef>
                        <a:buFont typeface="Arial" panose="020B0604020202020204" pitchFamily="34" charset="0"/>
                        <a:buChar char="•"/>
                      </a:pPr>
                      <a:r>
                        <a:rPr lang="fi-FI" sz="1600" dirty="0"/>
                        <a:t>Toisintavat toimintatavat tukevat ennakoivuutta</a:t>
                      </a:r>
                    </a:p>
                    <a:p>
                      <a:pPr marL="182563" indent="-182563">
                        <a:spcBef>
                          <a:spcPts val="1200"/>
                        </a:spcBef>
                        <a:buFont typeface="Arial" panose="020B0604020202020204" pitchFamily="34" charset="0"/>
                        <a:buChar char="•"/>
                      </a:pPr>
                      <a:r>
                        <a:rPr lang="fi-FI" sz="1600" dirty="0"/>
                        <a:t>Oppilaitoksella on pyrkimys uudistavaan toimintaan, mutta se toteutuu </a:t>
                      </a:r>
                      <a:br>
                        <a:rPr lang="fi-FI" sz="1600" dirty="0"/>
                      </a:br>
                      <a:r>
                        <a:rPr lang="fi-FI" sz="1600" dirty="0"/>
                        <a:t>toistaiseksi vain kokeilutasolla</a:t>
                      </a:r>
                    </a:p>
                  </a:txBody>
                  <a:tcPr>
                    <a:lnL w="6350" cap="flat" cmpd="sng" algn="ctr">
                      <a:solidFill>
                        <a:schemeClr val="bg1">
                          <a:lumMod val="50000"/>
                        </a:schemeClr>
                      </a:solidFill>
                      <a:prstDash val="sysDashDot"/>
                      <a:round/>
                      <a:headEnd type="none" w="med" len="med"/>
                      <a:tailEnd type="none" w="med" len="med"/>
                    </a:lnL>
                    <a:lnR w="190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ysDashDot"/>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1056044243"/>
                  </a:ext>
                </a:extLst>
              </a:tr>
            </a:tbl>
          </a:graphicData>
        </a:graphic>
      </p:graphicFrame>
      <p:sp>
        <p:nvSpPr>
          <p:cNvPr id="6" name="Tekstiruutu 5">
            <a:extLst>
              <a:ext uri="{FF2B5EF4-FFF2-40B4-BE49-F238E27FC236}">
                <a16:creationId xmlns:a16="http://schemas.microsoft.com/office/drawing/2014/main" id="{0B7FD827-0D8E-4915-9CE9-936980E214F1}"/>
              </a:ext>
            </a:extLst>
          </p:cNvPr>
          <p:cNvSpPr txBox="1"/>
          <p:nvPr/>
        </p:nvSpPr>
        <p:spPr>
          <a:xfrm>
            <a:off x="200660" y="59788"/>
            <a:ext cx="8742680" cy="646331"/>
          </a:xfrm>
          <a:prstGeom prst="rect">
            <a:avLst/>
          </a:prstGeom>
          <a:noFill/>
        </p:spPr>
        <p:txBody>
          <a:bodyPr wrap="square" rtlCol="0">
            <a:spAutoFit/>
          </a:bodyPr>
          <a:lstStyle/>
          <a:p>
            <a:pPr algn="ctr"/>
            <a:r>
              <a:rPr lang="fi-FI" sz="3600" dirty="0">
                <a:solidFill>
                  <a:srgbClr val="7030A0"/>
                </a:solidFill>
              </a:rPr>
              <a:t>Oppilaitoksen sijoittaminen arvioinnin tasolle</a:t>
            </a:r>
          </a:p>
        </p:txBody>
      </p:sp>
      <p:pic>
        <p:nvPicPr>
          <p:cNvPr id="7" name="Picture 19" descr="K:\Omat tiedostot\Omat tiedostot\Omat\OKKA_logot\OKKA_LOGO.jpg">
            <a:extLst>
              <a:ext uri="{FF2B5EF4-FFF2-40B4-BE49-F238E27FC236}">
                <a16:creationId xmlns:a16="http://schemas.microsoft.com/office/drawing/2014/main" id="{D7AEA75D-CC9D-4FFF-8057-13F4C0832C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6087403"/>
            <a:ext cx="451192" cy="465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iruutu 1">
            <a:extLst>
              <a:ext uri="{FF2B5EF4-FFF2-40B4-BE49-F238E27FC236}">
                <a16:creationId xmlns:a16="http://schemas.microsoft.com/office/drawing/2014/main" id="{95125630-8AB2-4B75-A19C-E52E98B3EAD5}"/>
              </a:ext>
            </a:extLst>
          </p:cNvPr>
          <p:cNvSpPr txBox="1"/>
          <p:nvPr/>
        </p:nvSpPr>
        <p:spPr>
          <a:xfrm>
            <a:off x="542260" y="1010093"/>
            <a:ext cx="3625703" cy="2308324"/>
          </a:xfrm>
          <a:prstGeom prst="rect">
            <a:avLst/>
          </a:prstGeom>
          <a:solidFill>
            <a:schemeClr val="bg1"/>
          </a:solidFill>
        </p:spPr>
        <p:txBody>
          <a:bodyPr wrap="square" rtlCol="0">
            <a:spAutoFit/>
          </a:bodyPr>
          <a:lstStyle/>
          <a:p>
            <a:r>
              <a:rPr lang="fi-FI" dirty="0">
                <a:solidFill>
                  <a:srgbClr val="FF0000"/>
                </a:solidFill>
              </a:rPr>
              <a:t>Oppilaitoksen toiminnassa on aina tunnistettavissa piirteitä useammasta eri toimintavasta. Oppilaitoksen sijoittaminen arviointitasolle perustuu siihen, mikä on oppilaitoksen vallitseva toimintapa ja miten eri toimintatavat suhtautuvat toisiinsa.</a:t>
            </a:r>
          </a:p>
        </p:txBody>
      </p:sp>
    </p:spTree>
    <p:extLst>
      <p:ext uri="{BB962C8B-B14F-4D97-AF65-F5344CB8AC3E}">
        <p14:creationId xmlns:p14="http://schemas.microsoft.com/office/powerpoint/2010/main" val="343241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Kuva 3" descr="Kuva, joka sisältää kohteen näyttökuva&#10;&#10;Kuvaus luotu automaattisesti">
            <a:extLst>
              <a:ext uri="{FF2B5EF4-FFF2-40B4-BE49-F238E27FC236}">
                <a16:creationId xmlns:a16="http://schemas.microsoft.com/office/drawing/2014/main" id="{9D45B44F-3701-4308-9063-61DD011BAFC6}"/>
              </a:ext>
            </a:extLst>
          </p:cNvPr>
          <p:cNvPicPr>
            <a:picLocks noChangeAspect="1"/>
          </p:cNvPicPr>
          <p:nvPr/>
        </p:nvPicPr>
        <p:blipFill rotWithShape="1">
          <a:blip r:embed="rId2"/>
          <a:srcRect l="333" r="-2" b="-2"/>
          <a:stretch/>
        </p:blipFill>
        <p:spPr>
          <a:xfrm>
            <a:off x="20" y="10"/>
            <a:ext cx="9143980" cy="6857990"/>
          </a:xfrm>
          <a:prstGeom prst="rect">
            <a:avLst/>
          </a:prstGeom>
        </p:spPr>
      </p:pic>
      <p:cxnSp>
        <p:nvCxnSpPr>
          <p:cNvPr id="6" name="Suora nuoliyhdysviiva 5">
            <a:extLst>
              <a:ext uri="{FF2B5EF4-FFF2-40B4-BE49-F238E27FC236}">
                <a16:creationId xmlns:a16="http://schemas.microsoft.com/office/drawing/2014/main" id="{F57C2892-3AB8-4162-9810-85031CF00758}"/>
              </a:ext>
            </a:extLst>
          </p:cNvPr>
          <p:cNvCxnSpPr>
            <a:cxnSpLocks/>
          </p:cNvCxnSpPr>
          <p:nvPr/>
        </p:nvCxnSpPr>
        <p:spPr>
          <a:xfrm flipH="1" flipV="1">
            <a:off x="4221126" y="4497571"/>
            <a:ext cx="202018" cy="212651"/>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 name="Ellipsi 7">
            <a:extLst>
              <a:ext uri="{FF2B5EF4-FFF2-40B4-BE49-F238E27FC236}">
                <a16:creationId xmlns:a16="http://schemas.microsoft.com/office/drawing/2014/main" id="{5B9442A6-C19C-46F1-AFC7-95915861E6F6}"/>
              </a:ext>
            </a:extLst>
          </p:cNvPr>
          <p:cNvSpPr/>
          <p:nvPr/>
        </p:nvSpPr>
        <p:spPr>
          <a:xfrm>
            <a:off x="3912781" y="4199860"/>
            <a:ext cx="659219" cy="66985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kstiruutu 8">
            <a:extLst>
              <a:ext uri="{FF2B5EF4-FFF2-40B4-BE49-F238E27FC236}">
                <a16:creationId xmlns:a16="http://schemas.microsoft.com/office/drawing/2014/main" id="{753EB327-D0E6-49A2-9482-0729BC9C4551}"/>
              </a:ext>
            </a:extLst>
          </p:cNvPr>
          <p:cNvSpPr txBox="1"/>
          <p:nvPr/>
        </p:nvSpPr>
        <p:spPr>
          <a:xfrm>
            <a:off x="329610" y="185555"/>
            <a:ext cx="3593804" cy="2677656"/>
          </a:xfrm>
          <a:prstGeom prst="rect">
            <a:avLst/>
          </a:prstGeom>
          <a:solidFill>
            <a:schemeClr val="bg1"/>
          </a:solidFill>
        </p:spPr>
        <p:txBody>
          <a:bodyPr wrap="square" rtlCol="0">
            <a:spAutoFit/>
          </a:bodyPr>
          <a:lstStyle/>
          <a:p>
            <a:r>
              <a:rPr lang="fi-FI" sz="1400" b="1" dirty="0">
                <a:solidFill>
                  <a:srgbClr val="FF0000"/>
                </a:solidFill>
              </a:rPr>
              <a:t>APUA ARVIOINTIIN:</a:t>
            </a:r>
          </a:p>
          <a:p>
            <a:endParaRPr lang="fi-FI" sz="1400" dirty="0">
              <a:solidFill>
                <a:srgbClr val="FF0000"/>
              </a:solidFill>
            </a:endParaRPr>
          </a:p>
          <a:p>
            <a:r>
              <a:rPr lang="fi-FI" sz="1400" dirty="0">
                <a:solidFill>
                  <a:srgbClr val="FF0000"/>
                </a:solidFill>
              </a:rPr>
              <a:t>Lataa pilotoinnin tukisivulta pdf-tiedosto </a:t>
            </a:r>
            <a:r>
              <a:rPr lang="fi-FI" sz="1400" b="1" dirty="0">
                <a:solidFill>
                  <a:srgbClr val="FF0000"/>
                </a:solidFill>
              </a:rPr>
              <a:t>Tukidiojen käsitteiden lyhyet avaukset</a:t>
            </a:r>
            <a:r>
              <a:rPr lang="fi-FI" sz="1400" dirty="0">
                <a:solidFill>
                  <a:srgbClr val="FF0000"/>
                </a:solidFill>
              </a:rPr>
              <a:t>.</a:t>
            </a:r>
          </a:p>
          <a:p>
            <a:r>
              <a:rPr lang="fi-FI" sz="1400" dirty="0">
                <a:solidFill>
                  <a:srgbClr val="FF0000"/>
                </a:solidFill>
              </a:rPr>
              <a:t>Viemällä hiiren osoittimen keltaisella maalatun käsitteen vieressä olevan kommenttilaatikon päälle saat näkyviin käsitteen selityksen.</a:t>
            </a:r>
          </a:p>
          <a:p>
            <a:endParaRPr lang="fi-FI" sz="1400" dirty="0">
              <a:solidFill>
                <a:srgbClr val="FF0000"/>
              </a:solidFill>
            </a:endParaRPr>
          </a:p>
          <a:p>
            <a:r>
              <a:rPr lang="fi-FI" sz="1400" b="1" dirty="0">
                <a:solidFill>
                  <a:srgbClr val="FF0000"/>
                </a:solidFill>
              </a:rPr>
              <a:t>Laajemmat käsitteiden avaukset:</a:t>
            </a:r>
          </a:p>
          <a:p>
            <a:r>
              <a:rPr lang="fi-FI" sz="1400" dirty="0">
                <a:hlinkClick r:id="rId3"/>
              </a:rPr>
              <a:t>https://koulujaymparisto.fi/tukea-kestavan-kehityksen-tyohon/indikaattoreiden-arvioinnin-tukisivusto/vapaa-sivistystyo/</a:t>
            </a:r>
            <a:r>
              <a:rPr lang="fi-FI" sz="1400" dirty="0"/>
              <a:t> </a:t>
            </a:r>
          </a:p>
        </p:txBody>
      </p:sp>
    </p:spTree>
    <p:extLst>
      <p:ext uri="{BB962C8B-B14F-4D97-AF65-F5344CB8AC3E}">
        <p14:creationId xmlns:p14="http://schemas.microsoft.com/office/powerpoint/2010/main" val="192860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5BD0893B-2F1C-41A3-AD69-08B376A2BAEF}"/>
              </a:ext>
            </a:extLst>
          </p:cNvPr>
          <p:cNvSpPr txBox="1"/>
          <p:nvPr/>
        </p:nvSpPr>
        <p:spPr>
          <a:xfrm>
            <a:off x="345153" y="308549"/>
            <a:ext cx="8474960" cy="6186309"/>
          </a:xfrm>
          <a:prstGeom prst="rect">
            <a:avLst/>
          </a:prstGeom>
          <a:solidFill>
            <a:schemeClr val="accent4">
              <a:lumMod val="20000"/>
              <a:lumOff val="80000"/>
            </a:schemeClr>
          </a:solidFill>
        </p:spPr>
        <p:txBody>
          <a:bodyPr wrap="square" rtlCol="0">
            <a:spAutoFit/>
          </a:bodyPr>
          <a:lstStyle/>
          <a:p>
            <a:pPr marL="457200" indent="-457200">
              <a:spcBef>
                <a:spcPts val="1800"/>
              </a:spcBef>
              <a:buFont typeface="Arial" panose="020B0604020202020204" pitchFamily="34" charset="0"/>
              <a:buChar char="•"/>
            </a:pPr>
            <a:r>
              <a:rPr lang="fi-FI" sz="2800" dirty="0"/>
              <a:t>Jokainen ryhmän jäsen pohtii ensin itse oman näkemyksensä oppilaitoksen tämänhetkisestä sijainnista arvioinnin tasolla. </a:t>
            </a:r>
          </a:p>
          <a:p>
            <a:pPr marL="457200" indent="-457200">
              <a:spcBef>
                <a:spcPts val="1800"/>
              </a:spcBef>
              <a:buFont typeface="Arial" panose="020B0604020202020204" pitchFamily="34" charset="0"/>
              <a:buChar char="•"/>
            </a:pPr>
            <a:r>
              <a:rPr lang="fi-FI" sz="2800" dirty="0"/>
              <a:t>Arviointi tehdään sen tiedon pohjalta, joka arvioijalla on oppilaitoksen toiminnasta. </a:t>
            </a:r>
          </a:p>
          <a:p>
            <a:pPr marL="457200" indent="-457200">
              <a:spcBef>
                <a:spcPts val="1800"/>
              </a:spcBef>
              <a:buFont typeface="Arial" panose="020B0604020202020204" pitchFamily="34" charset="0"/>
              <a:buChar char="•"/>
            </a:pPr>
            <a:r>
              <a:rPr lang="fi-FI" sz="2800" dirty="0"/>
              <a:t>Jokainen arvioija perustelee, miksi hän sijoitti oppilaitoksen juuri siihen kohtaan.</a:t>
            </a:r>
          </a:p>
          <a:p>
            <a:pPr marL="457200" indent="-457200">
              <a:spcBef>
                <a:spcPts val="1800"/>
              </a:spcBef>
              <a:buFont typeface="Arial" panose="020B0604020202020204" pitchFamily="34" charset="0"/>
              <a:buChar char="•"/>
            </a:pPr>
            <a:r>
              <a:rPr lang="fi-FI" sz="2800" dirty="0"/>
              <a:t>Perusteluina voivat toimia esim. oppilaitoksen suunnitelmat, käytännöt ja ohjeet sekä toteutunut toiminta.</a:t>
            </a:r>
          </a:p>
          <a:p>
            <a:pPr marL="457200" indent="-457200">
              <a:spcBef>
                <a:spcPts val="1800"/>
              </a:spcBef>
              <a:buFont typeface="Arial" panose="020B0604020202020204" pitchFamily="34" charset="0"/>
              <a:buChar char="•"/>
            </a:pPr>
            <a:r>
              <a:rPr lang="fi-FI" sz="2800" dirty="0"/>
              <a:t>Muiden perustelujen kuulemisen jälkeen omaa arviointia on lupa muuttaa.</a:t>
            </a:r>
          </a:p>
        </p:txBody>
      </p:sp>
      <p:pic>
        <p:nvPicPr>
          <p:cNvPr id="5" name="Picture 19" descr="K:\Omat tiedostot\Omat tiedostot\Omat\OKKA_logot\OKKA_LOGO.jpg">
            <a:extLst>
              <a:ext uri="{FF2B5EF4-FFF2-40B4-BE49-F238E27FC236}">
                <a16:creationId xmlns:a16="http://schemas.microsoft.com/office/drawing/2014/main" id="{1420FCEB-E8E4-4451-8495-DAC502839D9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03203" y="5865106"/>
            <a:ext cx="744347" cy="767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1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33" name="Suorakulmio 32">
            <a:extLst>
              <a:ext uri="{FF2B5EF4-FFF2-40B4-BE49-F238E27FC236}">
                <a16:creationId xmlns:a16="http://schemas.microsoft.com/office/drawing/2014/main" id="{160BB8C9-CDDD-493A-B285-CF10A421FA27}"/>
              </a:ext>
            </a:extLst>
          </p:cNvPr>
          <p:cNvSpPr/>
          <p:nvPr/>
        </p:nvSpPr>
        <p:spPr>
          <a:xfrm>
            <a:off x="369312" y="225282"/>
            <a:ext cx="8255845" cy="6114633"/>
          </a:xfrm>
          <a:prstGeom prst="rect">
            <a:avLst/>
          </a:prstGeom>
          <a:gradFill flip="none" rotWithShape="1">
            <a:gsLst>
              <a:gs pos="49000">
                <a:schemeClr val="accent3">
                  <a:lumMod val="20000"/>
                  <a:lumOff val="80000"/>
                </a:schemeClr>
              </a:gs>
              <a:gs pos="25000">
                <a:schemeClr val="bg1"/>
              </a:gs>
              <a:gs pos="84000">
                <a:schemeClr val="accent4">
                  <a:lumMod val="20000"/>
                  <a:lumOff val="80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Kaari 33">
            <a:extLst>
              <a:ext uri="{FF2B5EF4-FFF2-40B4-BE49-F238E27FC236}">
                <a16:creationId xmlns:a16="http://schemas.microsoft.com/office/drawing/2014/main" id="{D42A120E-CBFF-43CF-B468-32823B267EE6}"/>
              </a:ext>
            </a:extLst>
          </p:cNvPr>
          <p:cNvSpPr/>
          <p:nvPr/>
        </p:nvSpPr>
        <p:spPr>
          <a:xfrm rot="9672149">
            <a:off x="-4978259" y="1157268"/>
            <a:ext cx="11596897" cy="3733926"/>
          </a:xfrm>
          <a:prstGeom prst="arc">
            <a:avLst>
              <a:gd name="adj1" fmla="val 11060520"/>
              <a:gd name="adj2" fmla="val 20670763"/>
            </a:avLst>
          </a:prstGeom>
          <a:noFill/>
          <a:ln w="165100" cap="flat" cmpd="sng">
            <a:solidFill>
              <a:schemeClr val="bg1"/>
            </a:solidFill>
            <a:miter lim="800000"/>
            <a:headEnd type="triangle" w="med" len="med"/>
            <a:tailEnd type="non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dirty="0"/>
          </a:p>
        </p:txBody>
      </p:sp>
      <p:pic>
        <p:nvPicPr>
          <p:cNvPr id="32" name="Google Shape;243;p5" descr="Kuva, joka sisältää kohteen vektorigrafiikka&#10;&#10;Kuvaus luotu automaattisesti">
            <a:extLst>
              <a:ext uri="{FF2B5EF4-FFF2-40B4-BE49-F238E27FC236}">
                <a16:creationId xmlns:a16="http://schemas.microsoft.com/office/drawing/2014/main" id="{D29ABB5D-4BD5-4084-A5AF-00B85E63CB79}"/>
              </a:ext>
            </a:extLst>
          </p:cNvPr>
          <p:cNvPicPr preferRelativeResize="0"/>
          <p:nvPr/>
        </p:nvPicPr>
        <p:blipFill rotWithShape="1">
          <a:blip r:embed="rId3">
            <a:alphaModFix/>
          </a:blip>
          <a:srcRect/>
          <a:stretch/>
        </p:blipFill>
        <p:spPr>
          <a:xfrm>
            <a:off x="8636406" y="6345098"/>
            <a:ext cx="442570" cy="457200"/>
          </a:xfrm>
          <a:prstGeom prst="rect">
            <a:avLst/>
          </a:prstGeom>
          <a:noFill/>
          <a:ln>
            <a:noFill/>
          </a:ln>
        </p:spPr>
      </p:pic>
      <p:sp>
        <p:nvSpPr>
          <p:cNvPr id="141" name="Google Shape;141;p2"/>
          <p:cNvSpPr txBox="1"/>
          <p:nvPr/>
        </p:nvSpPr>
        <p:spPr>
          <a:xfrm>
            <a:off x="417058" y="4024968"/>
            <a:ext cx="2047430" cy="83095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Kestäviä toimintatapoja harjoitellaan opetuksen yhteydessä (materiaalit, </a:t>
            </a:r>
            <a:br>
              <a:rPr lang="fi-FI" sz="1200" b="1" dirty="0">
                <a:solidFill>
                  <a:schemeClr val="dk1"/>
                </a:solidFill>
                <a:latin typeface="Calibri" panose="020F0502020204030204" pitchFamily="34" charset="0"/>
                <a:cs typeface="Calibri" panose="020F0502020204030204" pitchFamily="34" charset="0"/>
              </a:rPr>
            </a:br>
            <a:r>
              <a:rPr lang="fi-FI" sz="1200" b="1" dirty="0">
                <a:solidFill>
                  <a:schemeClr val="dk1"/>
                </a:solidFill>
                <a:latin typeface="Calibri" panose="020F0502020204030204" pitchFamily="34" charset="0"/>
                <a:cs typeface="Calibri" panose="020F0502020204030204" pitchFamily="34" charset="0"/>
              </a:rPr>
              <a:t>vesi, energia, lajittelu jne.)</a:t>
            </a:r>
            <a:endParaRPr sz="1200" b="1" dirty="0">
              <a:latin typeface="Calibri" panose="020F0502020204030204" pitchFamily="34" charset="0"/>
              <a:cs typeface="Calibri" panose="020F0502020204030204" pitchFamily="34" charset="0"/>
            </a:endParaRPr>
          </a:p>
        </p:txBody>
      </p:sp>
      <p:sp>
        <p:nvSpPr>
          <p:cNvPr id="142" name="Google Shape;142;p2"/>
          <p:cNvSpPr txBox="1"/>
          <p:nvPr/>
        </p:nvSpPr>
        <p:spPr>
          <a:xfrm>
            <a:off x="6596393" y="5204928"/>
            <a:ext cx="1950000" cy="101562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Kestävyystaitojen oppimisen näkökulma laajenee tulevaisuutta ennakoivaksi </a:t>
            </a:r>
            <a:endParaRPr sz="1200" b="1" dirty="0">
              <a:solidFill>
                <a:srgbClr val="FF0000"/>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43" name="Google Shape;143;p2"/>
          <p:cNvSpPr txBox="1"/>
          <p:nvPr/>
        </p:nvSpPr>
        <p:spPr>
          <a:xfrm>
            <a:off x="2325078" y="5209876"/>
            <a:ext cx="2135560" cy="83095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Taiteenalalle ominaisia keinoja käytetään kestävyyteen liittyvien aiheiden käsittelyyn</a:t>
            </a: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44" name="Google Shape;144;p2"/>
          <p:cNvSpPr txBox="1"/>
          <p:nvPr/>
        </p:nvSpPr>
        <p:spPr>
          <a:xfrm>
            <a:off x="4531833" y="3369424"/>
            <a:ext cx="2105720" cy="83095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Kestävyyskysymyksiä tarkastellaan yhteis-kunnallisessa viitekehyksessä</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45" name="Google Shape;145;p2"/>
          <p:cNvSpPr txBox="1"/>
          <p:nvPr/>
        </p:nvSpPr>
        <p:spPr>
          <a:xfrm>
            <a:off x="417058" y="5115795"/>
            <a:ext cx="1792758" cy="101562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Kestävyystaitojen oppiminen keskittyy taiteen tekemisen ympäristökuormituksen vähentämiseen</a:t>
            </a:r>
            <a:endParaRPr sz="1200" b="1" dirty="0">
              <a:latin typeface="Calibri" panose="020F0502020204030204" pitchFamily="34" charset="0"/>
              <a:cs typeface="Calibri" panose="020F0502020204030204" pitchFamily="34" charset="0"/>
            </a:endParaRPr>
          </a:p>
        </p:txBody>
      </p:sp>
      <p:sp>
        <p:nvSpPr>
          <p:cNvPr id="146" name="Google Shape;146;p2"/>
          <p:cNvSpPr txBox="1"/>
          <p:nvPr/>
        </p:nvSpPr>
        <p:spPr>
          <a:xfrm>
            <a:off x="2315674" y="4193603"/>
            <a:ext cx="2092271" cy="83095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Taiteen toimintatapojen harjoitteluun kytketään kestävyysajattelun </a:t>
            </a:r>
            <a:r>
              <a:rPr lang="fi-FI" sz="1200" b="1" dirty="0">
                <a:solidFill>
                  <a:schemeClr val="dk1"/>
                </a:solidFill>
                <a:latin typeface="Calibri" panose="020F0502020204030204" pitchFamily="34" charset="0"/>
                <a:cs typeface="Calibri" panose="020F0502020204030204" pitchFamily="34" charset="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tietoperustaa</a:t>
            </a:r>
            <a:endParaRPr sz="1200" b="1" dirty="0">
              <a:latin typeface="Calibri" panose="020F0502020204030204" pitchFamily="34" charset="0"/>
              <a:cs typeface="Calibri" panose="020F0502020204030204" pitchFamily="34" charset="0"/>
            </a:endParaRPr>
          </a:p>
        </p:txBody>
      </p:sp>
      <p:sp>
        <p:nvSpPr>
          <p:cNvPr id="147" name="Google Shape;147;p2"/>
          <p:cNvSpPr txBox="1"/>
          <p:nvPr/>
        </p:nvSpPr>
        <p:spPr>
          <a:xfrm>
            <a:off x="4522744" y="4196167"/>
            <a:ext cx="2068800" cy="101562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Kestävyystaitoja opitaan arvioimalla ja kehittämällä oman taiteenalan ja oppilaitoksen toimintatapoja</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48" name="Google Shape;148;p2"/>
          <p:cNvSpPr txBox="1"/>
          <p:nvPr/>
        </p:nvSpPr>
        <p:spPr>
          <a:xfrm>
            <a:off x="6599939" y="1305997"/>
            <a:ext cx="2146897" cy="101562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Sitoudutaan ekososiaalisen sivistyksen arvojen mukaiseen toimintaan oppilaitoksessa ja omassa elämässä</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49" name="Google Shape;149;p2"/>
          <p:cNvSpPr txBox="1"/>
          <p:nvPr/>
        </p:nvSpPr>
        <p:spPr>
          <a:xfrm>
            <a:off x="6603121" y="517491"/>
            <a:ext cx="2068792" cy="83095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Taideopetuksessa toteutuu aktiivinen yhteiskunnallisen muutoksen tekeminen</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0" name="Google Shape;150;p2"/>
          <p:cNvSpPr txBox="1"/>
          <p:nvPr/>
        </p:nvSpPr>
        <p:spPr>
          <a:xfrm>
            <a:off x="4550048" y="1290828"/>
            <a:ext cx="1990800" cy="101562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Taideopetuksen tarjoama kulttuurinen osallisuus synnyttää uusia merkityksiä elämiselle</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1" name="Google Shape;151;p2"/>
          <p:cNvSpPr txBox="1"/>
          <p:nvPr/>
        </p:nvSpPr>
        <p:spPr>
          <a:xfrm>
            <a:off x="4550048" y="2270502"/>
            <a:ext cx="2000100" cy="101562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Taideopetus edistää oppilaiden ympäristöherkkyyttä ja rakentaa ympäristösuhdetta</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2" name="Google Shape;152;p2"/>
          <p:cNvSpPr txBox="1"/>
          <p:nvPr/>
        </p:nvSpPr>
        <p:spPr>
          <a:xfrm>
            <a:off x="371224" y="230949"/>
            <a:ext cx="4129552" cy="2339061"/>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200" b="1" dirty="0">
                <a:solidFill>
                  <a:schemeClr val="tx1"/>
                </a:solidFill>
                <a:latin typeface="Calibri" panose="020F0502020204030204" pitchFamily="34" charset="0"/>
                <a:ea typeface="Calibri"/>
                <a:cs typeface="Calibri" panose="020F0502020204030204" pitchFamily="34" charset="0"/>
                <a:sym typeface="Calibri"/>
              </a:rPr>
              <a:t>Arvioinnin tukidia</a:t>
            </a:r>
            <a:endParaRPr sz="1200" b="1"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tx1"/>
              </a:solidFill>
              <a:latin typeface="Calibri" panose="020F0502020204030204" pitchFamily="34" charset="0"/>
              <a:ea typeface="Calibri"/>
              <a:cs typeface="Calibri" panose="020F0502020204030204" pitchFamily="34" charset="0"/>
              <a:sym typeface="Calibri"/>
            </a:endParaRPr>
          </a:p>
          <a:p>
            <a:pPr marL="0" marR="0" lvl="0" indent="0" algn="l" rtl="0">
              <a:spcBef>
                <a:spcPts val="0"/>
              </a:spcBef>
              <a:spcAft>
                <a:spcPts val="0"/>
              </a:spcAft>
              <a:buNone/>
            </a:pPr>
            <a:r>
              <a:rPr lang="fi-FI" sz="1200" b="1" dirty="0">
                <a:solidFill>
                  <a:schemeClr val="tx1"/>
                </a:solidFill>
                <a:latin typeface="Calibri" panose="020F0502020204030204" pitchFamily="34" charset="0"/>
                <a:ea typeface="Calibri"/>
                <a:cs typeface="Calibri" panose="020F0502020204030204" pitchFamily="34" charset="0"/>
                <a:sym typeface="Calibri"/>
              </a:rPr>
              <a:t>INDIKAATTORI 2: Kestävyystaitojen oppiminen</a:t>
            </a:r>
            <a:endParaRPr sz="1200" b="1"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tx1"/>
              </a:solidFill>
              <a:latin typeface="Calibri" panose="020F0502020204030204" pitchFamily="34" charset="0"/>
              <a:ea typeface="Calibri"/>
              <a:cs typeface="Calibri" panose="020F0502020204030204" pitchFamily="34" charset="0"/>
              <a:sym typeface="Calibri"/>
            </a:endParaRPr>
          </a:p>
          <a:p>
            <a:pPr marL="0" lvl="0" indent="0" algn="l" rtl="0">
              <a:spcBef>
                <a:spcPts val="0"/>
              </a:spcBef>
              <a:spcAft>
                <a:spcPts val="0"/>
              </a:spcAft>
              <a:buClr>
                <a:schemeClr val="dk1"/>
              </a:buClr>
              <a:buSzPts val="1100"/>
              <a:buFont typeface="Arial"/>
              <a:buNone/>
            </a:pPr>
            <a:r>
              <a:rPr lang="fi-FI" sz="1200" dirty="0">
                <a:solidFill>
                  <a:schemeClr val="tx1"/>
                </a:solidFill>
                <a:latin typeface="Calibri" panose="020F0502020204030204" pitchFamily="34" charset="0"/>
                <a:cs typeface="Calibri" panose="020F0502020204030204" pitchFamily="34" charset="0"/>
              </a:rPr>
              <a:t>Indikaattorilla arvioidaan, miten eri taiteenalojen mahdollisuuksia ja pedagogisia ratkaisuja hyödynnetään kestävyystaitojen oppimiseen ja muutoksen tekemiseen.</a:t>
            </a:r>
          </a:p>
          <a:p>
            <a:pPr marL="0" lvl="0" indent="0" algn="l" rtl="0">
              <a:spcBef>
                <a:spcPts val="0"/>
              </a:spcBef>
              <a:spcAft>
                <a:spcPts val="0"/>
              </a:spcAft>
              <a:buClr>
                <a:schemeClr val="dk1"/>
              </a:buClr>
              <a:buSzPts val="1100"/>
              <a:buFont typeface="Arial"/>
              <a:buNone/>
            </a:pPr>
            <a:endParaRPr lang="fi-FI" sz="12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fi-FI" sz="1000" dirty="0">
                <a:solidFill>
                  <a:schemeClr val="tx1"/>
                </a:solidFill>
                <a:latin typeface="Calibri" panose="020F0502020204030204" pitchFamily="34" charset="0"/>
                <a:cs typeface="Calibri" panose="020F0502020204030204" pitchFamily="34" charset="0"/>
              </a:rPr>
              <a:t>Vie hiiren osoitin keltaisella värillä maalatun käsitteen vieressä olevan kommenttilaatikon päälle, niin saat näkyviin käsitteen lyhyen selitteen. </a:t>
            </a:r>
          </a:p>
          <a:p>
            <a:pPr lvl="0">
              <a:buClr>
                <a:schemeClr val="dk1"/>
              </a:buClr>
              <a:buSzPts val="1100"/>
            </a:pPr>
            <a:endParaRPr lang="fi-FI" sz="10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fi-FI" sz="1000" dirty="0">
                <a:solidFill>
                  <a:schemeClr val="tx1"/>
                </a:solidFill>
                <a:latin typeface="Calibri" panose="020F0502020204030204" pitchFamily="34" charset="0"/>
                <a:cs typeface="Calibri" panose="020F0502020204030204" pitchFamily="34" charset="0"/>
                <a:hlinkClick r:id="rId4"/>
              </a:rPr>
              <a:t>Laajemmat kuvaukset indikaattorin 2 käsitteistä</a:t>
            </a:r>
            <a:endParaRPr lang="fi-FI" sz="1000" dirty="0">
              <a:solidFill>
                <a:schemeClr val="tx1"/>
              </a:solidFill>
              <a:latin typeface="Calibri" panose="020F0502020204030204" pitchFamily="34" charset="0"/>
              <a:cs typeface="Calibri" panose="020F0502020204030204" pitchFamily="34" charset="0"/>
            </a:endParaRPr>
          </a:p>
          <a:p>
            <a:pPr lvl="0">
              <a:buClr>
                <a:schemeClr val="dk1"/>
              </a:buClr>
              <a:buSzPts val="1100"/>
            </a:pPr>
            <a:r>
              <a:rPr lang="fi-FI" sz="1000" dirty="0">
                <a:solidFill>
                  <a:schemeClr val="tx1"/>
                </a:solidFill>
                <a:latin typeface="Calibri" panose="020F0502020204030204" pitchFamily="34" charset="0"/>
                <a:cs typeface="Calibri" panose="020F0502020204030204" pitchFamily="34" charset="0"/>
              </a:rPr>
              <a:t> </a:t>
            </a:r>
          </a:p>
        </p:txBody>
      </p:sp>
      <p:sp>
        <p:nvSpPr>
          <p:cNvPr id="154" name="Google Shape;154;p2"/>
          <p:cNvSpPr/>
          <p:nvPr/>
        </p:nvSpPr>
        <p:spPr>
          <a:xfrm>
            <a:off x="2325268" y="3398704"/>
            <a:ext cx="1707504" cy="83095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Kestävyyskysymyksiä käsitellään paikallisessa viitekehyksessä</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5" name="Google Shape;155;p2"/>
          <p:cNvSpPr/>
          <p:nvPr/>
        </p:nvSpPr>
        <p:spPr>
          <a:xfrm>
            <a:off x="6594486" y="4201900"/>
            <a:ext cx="2022300" cy="101562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Ekososiaalisen sivistyksen arvojen toteutumista pohditaan oppilaitoksen ja oman elämän tasoilla </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6" name="Google Shape;156;p2"/>
          <p:cNvSpPr/>
          <p:nvPr/>
        </p:nvSpPr>
        <p:spPr>
          <a:xfrm>
            <a:off x="6590120" y="2270502"/>
            <a:ext cx="2193641" cy="101562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Oppilaat kuvittelevat </a:t>
            </a:r>
            <a:r>
              <a:rPr lang="fi-FI" sz="1200" b="1" dirty="0">
                <a:solidFill>
                  <a:schemeClr val="tx1"/>
                </a:solidFill>
                <a:latin typeface="Calibri" panose="020F0502020204030204" pitchFamily="34" charset="0"/>
                <a:cs typeface="Calibri" panose="020F0502020204030204" pitchFamily="34" charset="0"/>
              </a:rPr>
              <a:t>vaihto-ehtoisia tulevaisuuksia ja rakentavat uudistavia </a:t>
            </a:r>
            <a:r>
              <a:rPr lang="fi-FI" sz="1200" b="1" dirty="0" err="1">
                <a:solidFill>
                  <a:schemeClr val="tx1"/>
                </a:solidFill>
                <a:latin typeface="Calibri" panose="020F0502020204030204" pitchFamily="34" charset="0"/>
                <a:cs typeface="Calibri" panose="020F0502020204030204" pitchFamily="34" charset="0"/>
              </a:rPr>
              <a:t>ratkai</a:t>
            </a:r>
            <a:r>
              <a:rPr lang="fi-FI" sz="1200" b="1" dirty="0">
                <a:solidFill>
                  <a:schemeClr val="tx1"/>
                </a:solidFill>
                <a:latin typeface="Calibri" panose="020F0502020204030204" pitchFamily="34" charset="0"/>
                <a:cs typeface="Calibri" panose="020F0502020204030204" pitchFamily="34" charset="0"/>
              </a:rPr>
              <a:t>-</a:t>
            </a:r>
            <a:br>
              <a:rPr lang="fi-FI" sz="1200" b="1" dirty="0">
                <a:solidFill>
                  <a:schemeClr val="tx1"/>
                </a:solidFill>
                <a:latin typeface="Calibri" panose="020F0502020204030204" pitchFamily="34" charset="0"/>
                <a:cs typeface="Calibri" panose="020F0502020204030204" pitchFamily="34" charset="0"/>
              </a:rPr>
            </a:br>
            <a:r>
              <a:rPr lang="fi-FI" sz="1200" b="1" dirty="0" err="1">
                <a:solidFill>
                  <a:schemeClr val="tx1"/>
                </a:solidFill>
                <a:latin typeface="Calibri" panose="020F0502020204030204" pitchFamily="34" charset="0"/>
                <a:cs typeface="Calibri" panose="020F0502020204030204" pitchFamily="34" charset="0"/>
              </a:rPr>
              <a:t>suja</a:t>
            </a:r>
            <a:r>
              <a:rPr lang="fi-FI" sz="1200" b="1" dirty="0">
                <a:solidFill>
                  <a:schemeClr val="tx1"/>
                </a:solidFill>
                <a:latin typeface="Calibri" panose="020F0502020204030204" pitchFamily="34" charset="0"/>
                <a:cs typeface="Calibri" panose="020F0502020204030204" pitchFamily="34" charset="0"/>
              </a:rPr>
              <a:t> kestävyyskysymyksiin</a:t>
            </a:r>
            <a:endParaRPr sz="1200" b="1" dirty="0">
              <a:solidFill>
                <a:schemeClr val="tx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7" name="Google Shape;157;p2"/>
          <p:cNvSpPr/>
          <p:nvPr/>
        </p:nvSpPr>
        <p:spPr>
          <a:xfrm>
            <a:off x="6596004" y="3369424"/>
            <a:ext cx="2286300" cy="83095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Kestävyyskysymyksiä tarkastellaan globaalissa viitekehyksessä</a:t>
            </a: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sp>
        <p:nvSpPr>
          <p:cNvPr id="158" name="Google Shape;158;p2"/>
          <p:cNvSpPr txBox="1"/>
          <p:nvPr/>
        </p:nvSpPr>
        <p:spPr>
          <a:xfrm rot="-5400000">
            <a:off x="-1351885" y="4708353"/>
            <a:ext cx="307344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600" b="1" dirty="0">
                <a:solidFill>
                  <a:srgbClr val="7F7F7F"/>
                </a:solidFill>
                <a:latin typeface="Calibri" panose="020F0502020204030204" pitchFamily="34" charset="0"/>
                <a:ea typeface="Calibri"/>
                <a:cs typeface="Calibri" panose="020F0502020204030204" pitchFamily="34" charset="0"/>
                <a:sym typeface="Calibri"/>
              </a:rPr>
              <a:t>OLEMASSA OLEVAA TOISINTAVA</a:t>
            </a:r>
            <a:endParaRPr sz="1600" dirty="0">
              <a:latin typeface="Calibri" panose="020F0502020204030204" pitchFamily="34" charset="0"/>
              <a:cs typeface="Calibri" panose="020F0502020204030204" pitchFamily="34" charset="0"/>
            </a:endParaRPr>
          </a:p>
        </p:txBody>
      </p:sp>
      <p:sp>
        <p:nvSpPr>
          <p:cNvPr id="159" name="Google Shape;159;p2"/>
          <p:cNvSpPr txBox="1"/>
          <p:nvPr/>
        </p:nvSpPr>
        <p:spPr>
          <a:xfrm>
            <a:off x="3199593" y="6420461"/>
            <a:ext cx="307344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600" b="1" dirty="0">
                <a:solidFill>
                  <a:srgbClr val="0070C0"/>
                </a:solidFill>
                <a:latin typeface="Calibri" panose="020F0502020204030204" pitchFamily="34" charset="0"/>
                <a:ea typeface="Calibri"/>
                <a:cs typeface="Calibri" panose="020F0502020204030204" pitchFamily="34" charset="0"/>
                <a:sym typeface="Calibri"/>
              </a:rPr>
              <a:t>ENNAKOIVUUS VAHVISTUU</a:t>
            </a:r>
            <a:endParaRPr sz="1600" dirty="0">
              <a:latin typeface="Calibri" panose="020F0502020204030204" pitchFamily="34" charset="0"/>
              <a:cs typeface="Calibri" panose="020F0502020204030204" pitchFamily="34" charset="0"/>
            </a:endParaRPr>
          </a:p>
        </p:txBody>
      </p:sp>
      <p:cxnSp>
        <p:nvCxnSpPr>
          <p:cNvPr id="160" name="Google Shape;160;p2"/>
          <p:cNvCxnSpPr>
            <a:cxnSpLocks/>
            <a:endCxn id="159" idx="1"/>
          </p:cNvCxnSpPr>
          <p:nvPr/>
        </p:nvCxnSpPr>
        <p:spPr>
          <a:xfrm flipV="1">
            <a:off x="2119593" y="6589718"/>
            <a:ext cx="1080000" cy="21"/>
          </a:xfrm>
          <a:prstGeom prst="straightConnector1">
            <a:avLst/>
          </a:prstGeom>
          <a:noFill/>
          <a:ln w="19050" cap="flat" cmpd="sng">
            <a:solidFill>
              <a:srgbClr val="0070C0"/>
            </a:solidFill>
            <a:prstDash val="solid"/>
            <a:miter lim="800000"/>
            <a:headEnd type="none" w="sm" len="sm"/>
            <a:tailEnd type="none" w="sm" len="sm"/>
          </a:ln>
        </p:spPr>
      </p:cxnSp>
      <p:cxnSp>
        <p:nvCxnSpPr>
          <p:cNvPr id="161" name="Google Shape;161;p2"/>
          <p:cNvCxnSpPr/>
          <p:nvPr/>
        </p:nvCxnSpPr>
        <p:spPr>
          <a:xfrm>
            <a:off x="5733042" y="6588159"/>
            <a:ext cx="1080000" cy="0"/>
          </a:xfrm>
          <a:prstGeom prst="straightConnector1">
            <a:avLst/>
          </a:prstGeom>
          <a:noFill/>
          <a:ln w="19050" cap="flat" cmpd="sng">
            <a:solidFill>
              <a:srgbClr val="0070C0"/>
            </a:solidFill>
            <a:prstDash val="solid"/>
            <a:miter lim="800000"/>
            <a:headEnd type="none" w="sm" len="sm"/>
            <a:tailEnd type="stealth" w="med" len="med"/>
          </a:ln>
        </p:spPr>
      </p:cxnSp>
      <p:sp>
        <p:nvSpPr>
          <p:cNvPr id="162" name="Google Shape;162;p2"/>
          <p:cNvSpPr txBox="1"/>
          <p:nvPr/>
        </p:nvSpPr>
        <p:spPr>
          <a:xfrm>
            <a:off x="7997958" y="5794421"/>
            <a:ext cx="7062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3600" b="1">
                <a:solidFill>
                  <a:srgbClr val="0070C0"/>
                </a:solidFill>
                <a:latin typeface="Calibri" panose="020F0502020204030204" pitchFamily="34" charset="0"/>
                <a:ea typeface="Calibri"/>
                <a:cs typeface="Calibri" panose="020F0502020204030204" pitchFamily="34" charset="0"/>
                <a:sym typeface="Calibri"/>
              </a:rPr>
              <a:t>++</a:t>
            </a:r>
            <a:endParaRPr sz="3600">
              <a:latin typeface="Calibri" panose="020F0502020204030204" pitchFamily="34" charset="0"/>
              <a:cs typeface="Calibri" panose="020F0502020204030204" pitchFamily="34" charset="0"/>
            </a:endParaRPr>
          </a:p>
        </p:txBody>
      </p:sp>
      <p:sp>
        <p:nvSpPr>
          <p:cNvPr id="163" name="Google Shape;163;p2"/>
          <p:cNvSpPr txBox="1"/>
          <p:nvPr/>
        </p:nvSpPr>
        <p:spPr>
          <a:xfrm rot="-5400000">
            <a:off x="7373167" y="2821947"/>
            <a:ext cx="3073449" cy="33851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i-FI" sz="1600" b="1" dirty="0">
                <a:solidFill>
                  <a:srgbClr val="FF0000"/>
                </a:solidFill>
                <a:latin typeface="Calibri" panose="020F0502020204030204" pitchFamily="34" charset="0"/>
                <a:ea typeface="Calibri"/>
                <a:cs typeface="Calibri" panose="020F0502020204030204" pitchFamily="34" charset="0"/>
                <a:sym typeface="Calibri"/>
              </a:rPr>
              <a:t>UUDISTAVUUS VAHVISTUU</a:t>
            </a:r>
            <a:endParaRPr sz="1600" dirty="0">
              <a:latin typeface="Calibri" panose="020F0502020204030204" pitchFamily="34" charset="0"/>
              <a:cs typeface="Calibri" panose="020F0502020204030204" pitchFamily="34" charset="0"/>
            </a:endParaRPr>
          </a:p>
        </p:txBody>
      </p:sp>
      <p:cxnSp>
        <p:nvCxnSpPr>
          <p:cNvPr id="164" name="Google Shape;164;p2"/>
          <p:cNvCxnSpPr/>
          <p:nvPr/>
        </p:nvCxnSpPr>
        <p:spPr>
          <a:xfrm rot="10800000">
            <a:off x="8909891" y="4501239"/>
            <a:ext cx="0" cy="1080000"/>
          </a:xfrm>
          <a:prstGeom prst="straightConnector1">
            <a:avLst/>
          </a:prstGeom>
          <a:noFill/>
          <a:ln w="19050" cap="flat" cmpd="sng">
            <a:solidFill>
              <a:srgbClr val="FF0000"/>
            </a:solidFill>
            <a:prstDash val="solid"/>
            <a:miter lim="800000"/>
            <a:headEnd type="none" w="sm" len="sm"/>
            <a:tailEnd type="none" w="sm" len="sm"/>
          </a:ln>
        </p:spPr>
      </p:cxnSp>
      <p:cxnSp>
        <p:nvCxnSpPr>
          <p:cNvPr id="165" name="Google Shape;165;p2"/>
          <p:cNvCxnSpPr/>
          <p:nvPr/>
        </p:nvCxnSpPr>
        <p:spPr>
          <a:xfrm rot="10800000">
            <a:off x="8909891" y="1013130"/>
            <a:ext cx="0" cy="1080000"/>
          </a:xfrm>
          <a:prstGeom prst="straightConnector1">
            <a:avLst/>
          </a:prstGeom>
          <a:noFill/>
          <a:ln w="19050" cap="flat" cmpd="sng">
            <a:solidFill>
              <a:srgbClr val="FF0000"/>
            </a:solidFill>
            <a:prstDash val="solid"/>
            <a:miter lim="800000"/>
            <a:headEnd type="none" w="sm" len="sm"/>
            <a:tailEnd type="stealth" w="med" len="med"/>
          </a:ln>
        </p:spPr>
      </p:cxnSp>
      <p:sp>
        <p:nvSpPr>
          <p:cNvPr id="166" name="Google Shape;166;p2"/>
          <p:cNvSpPr txBox="1"/>
          <p:nvPr/>
        </p:nvSpPr>
        <p:spPr>
          <a:xfrm>
            <a:off x="7995487" y="78545"/>
            <a:ext cx="706249"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3600" b="1">
                <a:solidFill>
                  <a:srgbClr val="FF0000"/>
                </a:solidFill>
                <a:latin typeface="Calibri" panose="020F0502020204030204" pitchFamily="34" charset="0"/>
                <a:ea typeface="Calibri"/>
                <a:cs typeface="Calibri" panose="020F0502020204030204" pitchFamily="34" charset="0"/>
                <a:sym typeface="Calibri"/>
              </a:rPr>
              <a:t>++</a:t>
            </a:r>
            <a:endParaRPr sz="3600">
              <a:latin typeface="Calibri" panose="020F0502020204030204" pitchFamily="34" charset="0"/>
              <a:cs typeface="Calibri" panose="020F0502020204030204" pitchFamily="34" charset="0"/>
            </a:endParaRPr>
          </a:p>
        </p:txBody>
      </p:sp>
      <p:sp>
        <p:nvSpPr>
          <p:cNvPr id="167" name="Google Shape;167;p2"/>
          <p:cNvSpPr txBox="1"/>
          <p:nvPr/>
        </p:nvSpPr>
        <p:spPr>
          <a:xfrm>
            <a:off x="8379524" y="2941219"/>
            <a:ext cx="18884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3600" b="1" dirty="0">
                <a:solidFill>
                  <a:srgbClr val="FF0000"/>
                </a:solidFill>
                <a:latin typeface="Calibri" panose="020F0502020204030204" pitchFamily="34" charset="0"/>
                <a:ea typeface="Calibri"/>
                <a:cs typeface="Calibri" panose="020F0502020204030204" pitchFamily="34" charset="0"/>
                <a:sym typeface="Calibri"/>
              </a:rPr>
              <a:t>+</a:t>
            </a:r>
            <a:endParaRPr sz="3600" dirty="0">
              <a:latin typeface="Calibri" panose="020F0502020204030204" pitchFamily="34" charset="0"/>
              <a:cs typeface="Calibri" panose="020F0502020204030204" pitchFamily="34" charset="0"/>
            </a:endParaRPr>
          </a:p>
        </p:txBody>
      </p:sp>
      <p:sp>
        <p:nvSpPr>
          <p:cNvPr id="168" name="Google Shape;168;p2"/>
          <p:cNvSpPr txBox="1"/>
          <p:nvPr/>
        </p:nvSpPr>
        <p:spPr>
          <a:xfrm>
            <a:off x="4389443" y="5794421"/>
            <a:ext cx="188843"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fi-FI" sz="3600" b="1">
                <a:solidFill>
                  <a:srgbClr val="0070C0"/>
                </a:solidFill>
                <a:latin typeface="Calibri" panose="020F0502020204030204" pitchFamily="34" charset="0"/>
                <a:ea typeface="Calibri"/>
                <a:cs typeface="Calibri" panose="020F0502020204030204" pitchFamily="34" charset="0"/>
                <a:sym typeface="Calibri"/>
              </a:rPr>
              <a:t>+</a:t>
            </a:r>
            <a:endParaRPr sz="3600">
              <a:latin typeface="Calibri" panose="020F0502020204030204" pitchFamily="34" charset="0"/>
              <a:cs typeface="Calibri" panose="020F0502020204030204" pitchFamily="34" charset="0"/>
            </a:endParaRPr>
          </a:p>
        </p:txBody>
      </p:sp>
      <p:sp>
        <p:nvSpPr>
          <p:cNvPr id="169" name="Google Shape;169;p2"/>
          <p:cNvSpPr txBox="1"/>
          <p:nvPr/>
        </p:nvSpPr>
        <p:spPr>
          <a:xfrm>
            <a:off x="4531833" y="5204928"/>
            <a:ext cx="1990800" cy="83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i-FI" sz="1200" b="1" dirty="0">
                <a:solidFill>
                  <a:schemeClr val="dk1"/>
                </a:solidFill>
                <a:latin typeface="Calibri" panose="020F0502020204030204" pitchFamily="34" charset="0"/>
                <a:cs typeface="Calibri" panose="020F0502020204030204" pitchFamily="34" charset="0"/>
              </a:rPr>
              <a:t>Kestävyyskysymyksiä käsitellään kriittisesti ja systeemistä ajattelua hyödyntäen</a:t>
            </a:r>
            <a:endParaRPr sz="1200" b="1" dirty="0">
              <a:solidFill>
                <a:schemeClr val="dk1"/>
              </a:solidFill>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sz="1200" b="1" dirty="0">
              <a:solidFill>
                <a:schemeClr val="dk1"/>
              </a:solidFill>
              <a:latin typeface="Calibri" panose="020F0502020204030204" pitchFamily="34" charset="0"/>
              <a:cs typeface="Calibri" panose="020F0502020204030204" pitchFamily="34" charset="0"/>
            </a:endParaRPr>
          </a:p>
          <a:p>
            <a:pPr marL="0" marR="0" lvl="0" indent="0" algn="l" rtl="0">
              <a:spcBef>
                <a:spcPts val="0"/>
              </a:spcBef>
              <a:spcAft>
                <a:spcPts val="0"/>
              </a:spcAft>
              <a:buNone/>
            </a:pPr>
            <a:endParaRPr sz="1200" b="1" dirty="0">
              <a:solidFill>
                <a:schemeClr val="dk1"/>
              </a:solidFill>
              <a:latin typeface="Calibri" panose="020F0502020204030204" pitchFamily="34" charset="0"/>
              <a:ea typeface="Calibri"/>
              <a:cs typeface="Calibri" panose="020F0502020204030204" pitchFamily="34" charset="0"/>
              <a:sym typeface="Calibri"/>
            </a:endParaRPr>
          </a:p>
        </p:txBody>
      </p:sp>
      <p:graphicFrame>
        <p:nvGraphicFramePr>
          <p:cNvPr id="31" name="Taulukko 4">
            <a:extLst>
              <a:ext uri="{FF2B5EF4-FFF2-40B4-BE49-F238E27FC236}">
                <a16:creationId xmlns:a16="http://schemas.microsoft.com/office/drawing/2014/main" id="{6A170FEB-AED9-4A4C-AAF3-6C8D5F4D4CE5}"/>
              </a:ext>
            </a:extLst>
          </p:cNvPr>
          <p:cNvGraphicFramePr>
            <a:graphicFrameLocks noGrp="1"/>
          </p:cNvGraphicFramePr>
          <p:nvPr/>
        </p:nvGraphicFramePr>
        <p:xfrm>
          <a:off x="360239" y="215110"/>
          <a:ext cx="8281852" cy="6130834"/>
        </p:xfrm>
        <a:graphic>
          <a:graphicData uri="http://schemas.openxmlformats.org/drawingml/2006/table">
            <a:tbl>
              <a:tblPr firstRow="1" bandRow="1">
                <a:tableStyleId>{5940675A-B579-460E-94D1-54222C63F5DA}</a:tableStyleId>
              </a:tblPr>
              <a:tblGrid>
                <a:gridCol w="4140926">
                  <a:extLst>
                    <a:ext uri="{9D8B030D-6E8A-4147-A177-3AD203B41FA5}">
                      <a16:colId xmlns:a16="http://schemas.microsoft.com/office/drawing/2014/main" val="4272992234"/>
                    </a:ext>
                  </a:extLst>
                </a:gridCol>
                <a:gridCol w="4140926">
                  <a:extLst>
                    <a:ext uri="{9D8B030D-6E8A-4147-A177-3AD203B41FA5}">
                      <a16:colId xmlns:a16="http://schemas.microsoft.com/office/drawing/2014/main" val="1589190360"/>
                    </a:ext>
                  </a:extLst>
                </a:gridCol>
              </a:tblGrid>
              <a:tr h="3065417">
                <a:tc>
                  <a:txBody>
                    <a:bodyPr/>
                    <a:lstStyle/>
                    <a:p>
                      <a:endParaRPr lang="fi-FI" dirty="0"/>
                    </a:p>
                  </a:txBody>
                  <a:tcP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Dot"/>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ysDashDot"/>
                      <a:round/>
                      <a:headEnd type="none" w="med" len="med"/>
                      <a:tailEnd type="none" w="med" len="med"/>
                    </a:lnB>
                    <a:lnTlToBr w="12700" cmpd="sng">
                      <a:noFill/>
                      <a:prstDash val="solid"/>
                    </a:lnTlToBr>
                    <a:lnBlToTr w="12700" cmpd="sng">
                      <a:noFill/>
                      <a:prstDash val="solid"/>
                    </a:lnBlToTr>
                  </a:tcPr>
                </a:tc>
                <a:tc>
                  <a:txBody>
                    <a:bodyPr/>
                    <a:lstStyle/>
                    <a:p>
                      <a:endParaRPr lang="fi-FI" dirty="0"/>
                    </a:p>
                  </a:txBody>
                  <a:tcPr>
                    <a:lnL w="635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ysDashDot"/>
                      <a:round/>
                      <a:headEnd type="none" w="med" len="med"/>
                      <a:tailEnd type="none" w="med" len="med"/>
                    </a:lnB>
                    <a:noFill/>
                  </a:tcPr>
                </a:tc>
                <a:extLst>
                  <a:ext uri="{0D108BD9-81ED-4DB2-BD59-A6C34878D82A}">
                    <a16:rowId xmlns:a16="http://schemas.microsoft.com/office/drawing/2014/main" val="218125676"/>
                  </a:ext>
                </a:extLst>
              </a:tr>
              <a:tr h="3065417">
                <a:tc>
                  <a:txBody>
                    <a:bodyPr/>
                    <a:lstStyle/>
                    <a:p>
                      <a:endParaRPr lang="fi-FI" dirty="0"/>
                    </a:p>
                  </a:txBody>
                  <a:tcPr>
                    <a:lnL w="1270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ysDashDot"/>
                      <a:round/>
                      <a:headEnd type="none" w="med" len="med"/>
                      <a:tailEnd type="none" w="med" len="med"/>
                    </a:lnR>
                    <a:lnT w="635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fi-FI" dirty="0"/>
                    </a:p>
                  </a:txBody>
                  <a:tcPr>
                    <a:lnL w="6350" cap="flat" cmpd="sng" algn="ctr">
                      <a:solidFill>
                        <a:schemeClr val="bg1">
                          <a:lumMod val="50000"/>
                        </a:schemeClr>
                      </a:solidFill>
                      <a:prstDash val="sysDashDot"/>
                      <a:round/>
                      <a:headEnd type="none" w="med" len="med"/>
                      <a:tailEnd type="none" w="med" len="med"/>
                    </a:lnL>
                    <a:lnR w="1270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ysDashDot"/>
                      <a:round/>
                      <a:headEnd type="none" w="med" len="med"/>
                      <a:tailEnd type="none" w="med" len="med"/>
                    </a:lnT>
                    <a:lnB w="12700" cap="flat" cmpd="sng" algn="ctr">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365684846"/>
                  </a:ext>
                </a:extLst>
              </a:tr>
            </a:tbl>
          </a:graphicData>
        </a:graphic>
      </p:graphicFrame>
      <p:sp>
        <p:nvSpPr>
          <p:cNvPr id="36" name="Ellipsi 35">
            <a:extLst>
              <a:ext uri="{FF2B5EF4-FFF2-40B4-BE49-F238E27FC236}">
                <a16:creationId xmlns:a16="http://schemas.microsoft.com/office/drawing/2014/main" id="{6C4A2BB8-2FAA-4CF2-9ABA-D90BE7FEC9C8}"/>
              </a:ext>
            </a:extLst>
          </p:cNvPr>
          <p:cNvSpPr/>
          <p:nvPr/>
        </p:nvSpPr>
        <p:spPr>
          <a:xfrm>
            <a:off x="4181598" y="3740209"/>
            <a:ext cx="252000" cy="252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Ellipsi 36">
            <a:extLst>
              <a:ext uri="{FF2B5EF4-FFF2-40B4-BE49-F238E27FC236}">
                <a16:creationId xmlns:a16="http://schemas.microsoft.com/office/drawing/2014/main" id="{FE22A730-DEC2-4CDF-A839-02DC8DF45B30}"/>
              </a:ext>
            </a:extLst>
          </p:cNvPr>
          <p:cNvSpPr/>
          <p:nvPr/>
        </p:nvSpPr>
        <p:spPr>
          <a:xfrm>
            <a:off x="4632283" y="3058998"/>
            <a:ext cx="252000" cy="252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Ellipsi 37">
            <a:extLst>
              <a:ext uri="{FF2B5EF4-FFF2-40B4-BE49-F238E27FC236}">
                <a16:creationId xmlns:a16="http://schemas.microsoft.com/office/drawing/2014/main" id="{1D060D65-1A5C-45BF-BC64-0BC5C8DF0A83}"/>
              </a:ext>
            </a:extLst>
          </p:cNvPr>
          <p:cNvSpPr/>
          <p:nvPr/>
        </p:nvSpPr>
        <p:spPr>
          <a:xfrm>
            <a:off x="5574146" y="4729924"/>
            <a:ext cx="252000" cy="252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Ellipsi 38">
            <a:extLst>
              <a:ext uri="{FF2B5EF4-FFF2-40B4-BE49-F238E27FC236}">
                <a16:creationId xmlns:a16="http://schemas.microsoft.com/office/drawing/2014/main" id="{5125BCDC-FC56-4F4E-A6C4-7C21FA3C1764}"/>
              </a:ext>
            </a:extLst>
          </p:cNvPr>
          <p:cNvSpPr/>
          <p:nvPr/>
        </p:nvSpPr>
        <p:spPr>
          <a:xfrm>
            <a:off x="5733042" y="3446517"/>
            <a:ext cx="252000" cy="252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Ellipsi 39">
            <a:extLst>
              <a:ext uri="{FF2B5EF4-FFF2-40B4-BE49-F238E27FC236}">
                <a16:creationId xmlns:a16="http://schemas.microsoft.com/office/drawing/2014/main" id="{64F1AB3A-A5AC-4666-826C-E8DC82EC1A3A}"/>
              </a:ext>
            </a:extLst>
          </p:cNvPr>
          <p:cNvSpPr/>
          <p:nvPr/>
        </p:nvSpPr>
        <p:spPr>
          <a:xfrm>
            <a:off x="6080139" y="2290067"/>
            <a:ext cx="252000" cy="252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1" name="Ellipsi 40">
            <a:extLst>
              <a:ext uri="{FF2B5EF4-FFF2-40B4-BE49-F238E27FC236}">
                <a16:creationId xmlns:a16="http://schemas.microsoft.com/office/drawing/2014/main" id="{8D65CB41-B2FE-4E18-899E-C1CF09192589}"/>
              </a:ext>
            </a:extLst>
          </p:cNvPr>
          <p:cNvSpPr/>
          <p:nvPr/>
        </p:nvSpPr>
        <p:spPr>
          <a:xfrm>
            <a:off x="2667025" y="4951847"/>
            <a:ext cx="252000" cy="252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Ellipsi 3">
            <a:extLst>
              <a:ext uri="{FF2B5EF4-FFF2-40B4-BE49-F238E27FC236}">
                <a16:creationId xmlns:a16="http://schemas.microsoft.com/office/drawing/2014/main" id="{DA6C23B7-AD45-4F91-8D69-2BD17D51A28D}"/>
              </a:ext>
            </a:extLst>
          </p:cNvPr>
          <p:cNvSpPr/>
          <p:nvPr/>
        </p:nvSpPr>
        <p:spPr>
          <a:xfrm>
            <a:off x="2406178" y="4697745"/>
            <a:ext cx="763593" cy="7522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Tekstiruutu 4">
            <a:extLst>
              <a:ext uri="{FF2B5EF4-FFF2-40B4-BE49-F238E27FC236}">
                <a16:creationId xmlns:a16="http://schemas.microsoft.com/office/drawing/2014/main" id="{F7C997C9-5A4B-47D4-9E03-B4B321720AE6}"/>
              </a:ext>
            </a:extLst>
          </p:cNvPr>
          <p:cNvSpPr txBox="1"/>
          <p:nvPr/>
        </p:nvSpPr>
        <p:spPr>
          <a:xfrm>
            <a:off x="399492" y="246317"/>
            <a:ext cx="4078009" cy="3046988"/>
          </a:xfrm>
          <a:prstGeom prst="rect">
            <a:avLst/>
          </a:prstGeom>
          <a:solidFill>
            <a:schemeClr val="bg1"/>
          </a:solidFill>
        </p:spPr>
        <p:txBody>
          <a:bodyPr wrap="square" rtlCol="0">
            <a:spAutoFit/>
          </a:bodyPr>
          <a:lstStyle/>
          <a:p>
            <a:r>
              <a:rPr lang="fi-FI" sz="1600" dirty="0">
                <a:solidFill>
                  <a:srgbClr val="FF0000"/>
                </a:solidFill>
              </a:rPr>
              <a:t>Arvioinnin tuloksista käydään keskustelu, jossa vedetään yhteen perustelut ja kehittämisideat. Lopputulos dokumentoidaan ympäröimällä yhteistä näkemystä vastaava alue diapohjalle. On myös sallittua, että kaikki eivät yhdy konsensusnäkemykseen, vaan haluavat jättää oman erilaisen näkemyksen. Yksittäiset eriävät näkemykset ympyröidään.</a:t>
            </a:r>
          </a:p>
          <a:p>
            <a:endParaRPr lang="fi-FI" sz="1600" dirty="0">
              <a:solidFill>
                <a:srgbClr val="FF0000"/>
              </a:solidFill>
            </a:endParaRPr>
          </a:p>
          <a:p>
            <a:r>
              <a:rPr lang="fi-FI" sz="1600" dirty="0">
                <a:solidFill>
                  <a:srgbClr val="FF0000"/>
                </a:solidFill>
              </a:rPr>
              <a:t>HUOM! </a:t>
            </a:r>
            <a:r>
              <a:rPr lang="fi-FI" sz="1600" dirty="0" err="1">
                <a:solidFill>
                  <a:srgbClr val="FF0000"/>
                </a:solidFill>
              </a:rPr>
              <a:t>eDelphi</a:t>
            </a:r>
            <a:r>
              <a:rPr lang="fi-FI" sz="1600" dirty="0">
                <a:solidFill>
                  <a:srgbClr val="FF0000"/>
                </a:solidFill>
              </a:rPr>
              <a:t>-järjestelmässä tapahtuvassa arvioinnissa yhteenvetotieto saadaan ulos raporttina.</a:t>
            </a:r>
          </a:p>
        </p:txBody>
      </p:sp>
      <p:sp>
        <p:nvSpPr>
          <p:cNvPr id="46" name="Ellipsi 45">
            <a:extLst>
              <a:ext uri="{FF2B5EF4-FFF2-40B4-BE49-F238E27FC236}">
                <a16:creationId xmlns:a16="http://schemas.microsoft.com/office/drawing/2014/main" id="{31F609D0-6593-4EF2-9072-AC3677800BC4}"/>
              </a:ext>
            </a:extLst>
          </p:cNvPr>
          <p:cNvSpPr/>
          <p:nvPr/>
        </p:nvSpPr>
        <p:spPr>
          <a:xfrm>
            <a:off x="7241298" y="4931685"/>
            <a:ext cx="252000" cy="252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Ellipsi 46">
            <a:extLst>
              <a:ext uri="{FF2B5EF4-FFF2-40B4-BE49-F238E27FC236}">
                <a16:creationId xmlns:a16="http://schemas.microsoft.com/office/drawing/2014/main" id="{4A0A5F8C-1102-4695-B060-62BE6DE2BF0A}"/>
              </a:ext>
            </a:extLst>
          </p:cNvPr>
          <p:cNvSpPr/>
          <p:nvPr/>
        </p:nvSpPr>
        <p:spPr>
          <a:xfrm>
            <a:off x="6967904" y="4681553"/>
            <a:ext cx="763593" cy="75226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Kyynel 2">
            <a:extLst>
              <a:ext uri="{FF2B5EF4-FFF2-40B4-BE49-F238E27FC236}">
                <a16:creationId xmlns:a16="http://schemas.microsoft.com/office/drawing/2014/main" id="{D4B00DB6-1124-4918-AAE9-5EBA4569A4C3}"/>
              </a:ext>
            </a:extLst>
          </p:cNvPr>
          <p:cNvSpPr/>
          <p:nvPr/>
        </p:nvSpPr>
        <p:spPr>
          <a:xfrm>
            <a:off x="4002132" y="2257502"/>
            <a:ext cx="2402554" cy="2961369"/>
          </a:xfrm>
          <a:prstGeom prst="teardrop">
            <a:avLst>
              <a:gd name="adj" fmla="val 102537"/>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ekstiruutu 1">
            <a:extLst>
              <a:ext uri="{FF2B5EF4-FFF2-40B4-BE49-F238E27FC236}">
                <a16:creationId xmlns:a16="http://schemas.microsoft.com/office/drawing/2014/main" id="{B24273EB-6034-4D16-BBF7-AE379B440E25}"/>
              </a:ext>
            </a:extLst>
          </p:cNvPr>
          <p:cNvSpPr txBox="1"/>
          <p:nvPr/>
        </p:nvSpPr>
        <p:spPr>
          <a:xfrm>
            <a:off x="4581827" y="483049"/>
            <a:ext cx="1950633" cy="523220"/>
          </a:xfrm>
          <a:prstGeom prst="rect">
            <a:avLst/>
          </a:prstGeom>
          <a:solidFill>
            <a:schemeClr val="bg1"/>
          </a:solidFill>
        </p:spPr>
        <p:txBody>
          <a:bodyPr wrap="square" rtlCol="0">
            <a:spAutoFit/>
          </a:bodyPr>
          <a:lstStyle/>
          <a:p>
            <a:r>
              <a:rPr lang="fi-FI" sz="1400" dirty="0">
                <a:solidFill>
                  <a:srgbClr val="FF0000"/>
                </a:solidFill>
              </a:rPr>
              <a:t>Ryhmän jäsenten arvioinnit</a:t>
            </a:r>
          </a:p>
        </p:txBody>
      </p:sp>
      <p:sp>
        <p:nvSpPr>
          <p:cNvPr id="45" name="Ellipsi 44">
            <a:extLst>
              <a:ext uri="{FF2B5EF4-FFF2-40B4-BE49-F238E27FC236}">
                <a16:creationId xmlns:a16="http://schemas.microsoft.com/office/drawing/2014/main" id="{BA4AF199-CD8A-4669-B1D1-14E67ACF6977}"/>
              </a:ext>
            </a:extLst>
          </p:cNvPr>
          <p:cNvSpPr/>
          <p:nvPr/>
        </p:nvSpPr>
        <p:spPr>
          <a:xfrm>
            <a:off x="6080139" y="608867"/>
            <a:ext cx="252000" cy="2520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4028360036"/>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5104</TotalTime>
  <Words>897</Words>
  <Application>Microsoft Office PowerPoint</Application>
  <PresentationFormat>Näytössä katseltava diaesitys (4:3)</PresentationFormat>
  <Paragraphs>132</Paragraphs>
  <Slides>10</Slides>
  <Notes>2</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10</vt:i4>
      </vt:variant>
    </vt:vector>
  </HeadingPairs>
  <TitlesOfParts>
    <vt:vector size="14" baseType="lpstr">
      <vt:lpstr>Calibri</vt:lpstr>
      <vt:lpstr>Arial</vt:lpstr>
      <vt:lpstr>Calibri Light</vt:lpstr>
      <vt:lpstr>Office-teema</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Laininen Erkka</dc:creator>
  <cp:lastModifiedBy>Laininen Erkka</cp:lastModifiedBy>
  <cp:revision>103</cp:revision>
  <cp:lastPrinted>2019-10-10T07:23:00Z</cp:lastPrinted>
  <dcterms:created xsi:type="dcterms:W3CDTF">2019-09-25T07:03:10Z</dcterms:created>
  <dcterms:modified xsi:type="dcterms:W3CDTF">2020-02-06T12:26:34Z</dcterms:modified>
</cp:coreProperties>
</file>