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4" r:id="rId9"/>
    <p:sldId id="268" r:id="rId10"/>
    <p:sldId id="269" r:id="rId11"/>
  </p:sldIdLst>
  <p:sldSz cx="9144000" cy="6858000" type="screen4x3"/>
  <p:notesSz cx="6735763" cy="9866313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h6deCoMGotNl/0WV5752JPYdwku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 von Boeh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56" autoAdjust="0"/>
    <p:restoredTop sz="87779" autoAdjust="0"/>
  </p:normalViewPr>
  <p:slideViewPr>
    <p:cSldViewPr snapToGrid="0">
      <p:cViewPr varScale="1">
        <p:scale>
          <a:sx n="55" d="100"/>
          <a:sy n="55" d="100"/>
        </p:scale>
        <p:origin x="15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b494351cc_1_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6b494351cc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5" name="Google Shape;2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9" name="Google Shape;3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orakulmio 28">
            <a:extLst>
              <a:ext uri="{FF2B5EF4-FFF2-40B4-BE49-F238E27FC236}">
                <a16:creationId xmlns:a16="http://schemas.microsoft.com/office/drawing/2014/main" id="{B31A68E9-88D9-4978-9FD4-8988C014C73F}"/>
              </a:ext>
            </a:extLst>
          </p:cNvPr>
          <p:cNvSpPr/>
          <p:nvPr/>
        </p:nvSpPr>
        <p:spPr>
          <a:xfrm>
            <a:off x="369312" y="225282"/>
            <a:ext cx="8255845" cy="61146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Kaari 42">
            <a:extLst>
              <a:ext uri="{FF2B5EF4-FFF2-40B4-BE49-F238E27FC236}">
                <a16:creationId xmlns:a16="http://schemas.microsoft.com/office/drawing/2014/main" id="{D2850A74-CB59-48A0-A445-65E0959B0F58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3" name="Google Shape;113;g6b494351cc_1_5"/>
          <p:cNvSpPr txBox="1"/>
          <p:nvPr/>
        </p:nvSpPr>
        <p:spPr>
          <a:xfrm>
            <a:off x="2552092" y="3872616"/>
            <a:ext cx="1774819" cy="100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Koulutus tarjoaa mahdollisuuksia kestävyysasioihin liittyvien tietojen ja taitojen syventämiseen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Google Shape;114;g6b494351cc_1_5"/>
          <p:cNvSpPr txBox="1"/>
          <p:nvPr/>
        </p:nvSpPr>
        <p:spPr>
          <a:xfrm>
            <a:off x="2544285" y="5229340"/>
            <a:ext cx="204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Koulutus vastaa yhteiskunnan ja toimintaympäristön ajankohtaisiin tarpeisiin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5" name="Google Shape;115;g6b494351cc_1_5"/>
          <p:cNvSpPr txBox="1"/>
          <p:nvPr/>
        </p:nvSpPr>
        <p:spPr>
          <a:xfrm>
            <a:off x="476440" y="5230626"/>
            <a:ext cx="1867477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suunnittelun lähtökohtana ovat ihmisten omaehtoinen harrastuneisuus ja oppiminen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Google Shape;116;g6b494351cc_1_5"/>
          <p:cNvSpPr txBox="1"/>
          <p:nvPr/>
        </p:nvSpPr>
        <p:spPr>
          <a:xfrm>
            <a:off x="4558415" y="5286521"/>
            <a:ext cx="2027319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7" name="Google Shape;117;g6b494351cc_1_5"/>
          <p:cNvSpPr txBox="1"/>
          <p:nvPr/>
        </p:nvSpPr>
        <p:spPr>
          <a:xfrm>
            <a:off x="6625057" y="849337"/>
            <a:ext cx="20001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mahdollistaa oppijoille yhteisen elinympäristömme muuttaminen kestävämmäksi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8" name="Google Shape;118;g6b494351cc_1_5"/>
          <p:cNvSpPr txBox="1"/>
          <p:nvPr/>
        </p:nvSpPr>
        <p:spPr>
          <a:xfrm>
            <a:off x="3199593" y="6420461"/>
            <a:ext cx="307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9" name="Google Shape;119;g6b494351cc_1_5"/>
          <p:cNvCxnSpPr>
            <a:cxnSpLocks/>
          </p:cNvCxnSpPr>
          <p:nvPr/>
        </p:nvCxnSpPr>
        <p:spPr>
          <a:xfrm>
            <a:off x="2081493" y="6589811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g6b494351cc_1_5"/>
          <p:cNvCxnSpPr/>
          <p:nvPr/>
        </p:nvCxnSpPr>
        <p:spPr>
          <a:xfrm>
            <a:off x="5733042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21" name="Google Shape;121;g6b494351cc_1_5"/>
          <p:cNvSpPr txBox="1"/>
          <p:nvPr/>
        </p:nvSpPr>
        <p:spPr>
          <a:xfrm rot="-5400000">
            <a:off x="7373215" y="2821829"/>
            <a:ext cx="307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Google Shape;122;g6b494351cc_1_5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g6b494351cc_1_5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24" name="Google Shape;124;g6b494351cc_1_5"/>
          <p:cNvSpPr txBox="1"/>
          <p:nvPr/>
        </p:nvSpPr>
        <p:spPr>
          <a:xfrm>
            <a:off x="369450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1: Koulutuksen tavoitteet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oppilaitoksen koulutustehtävä ja koulutuksen tavoitteet palvelevat kestävyyttä ja yhteiskunnallista muutosta.</a:t>
            </a:r>
          </a:p>
        </p:txBody>
      </p:sp>
      <p:pic>
        <p:nvPicPr>
          <p:cNvPr id="125" name="Google Shape;125;g6b494351cc_1_5" descr="Kuva, joka sisältää kohteen vektorigrafiikka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6b494351cc_1_5"/>
          <p:cNvSpPr/>
          <p:nvPr/>
        </p:nvSpPr>
        <p:spPr>
          <a:xfrm>
            <a:off x="6608579" y="4519740"/>
            <a:ext cx="1992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Kestävyyskysymysten ja niihin liittyvien tunteiden käsittelylle luodaan tiloja, jotka mahdollistavat ihmisten aidon kohtaamisen ja rikastavan dialogin 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8" name="Google Shape;128;g6b494351cc_1_5"/>
          <p:cNvSpPr txBox="1"/>
          <p:nvPr/>
        </p:nvSpPr>
        <p:spPr>
          <a:xfrm>
            <a:off x="4580825" y="4519214"/>
            <a:ext cx="2049671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kestävyyskysymysten moninäkökulmainen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tarkastelu ja ymmärtäminen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9" name="Google Shape;129;g6b494351cc_1_5"/>
          <p:cNvSpPr txBox="1"/>
          <p:nvPr/>
        </p:nvSpPr>
        <p:spPr>
          <a:xfrm>
            <a:off x="4581832" y="3375285"/>
            <a:ext cx="1952781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kestävän elämäntavan ja globaalin vastuun sisäistyminen osaksi oppijan identiteettiä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0" name="Google Shape;130;g6b494351cc_1_5"/>
          <p:cNvSpPr txBox="1"/>
          <p:nvPr/>
        </p:nvSpPr>
        <p:spPr>
          <a:xfrm>
            <a:off x="6608480" y="3374945"/>
            <a:ext cx="2047497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oppijoiden voimaantuminen oman yhteisön ja 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elinympä-ristön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uudistamiseen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1" name="Google Shape;131;g6b494351cc_1_5"/>
          <p:cNvSpPr/>
          <p:nvPr/>
        </p:nvSpPr>
        <p:spPr>
          <a:xfrm>
            <a:off x="4598021" y="2082703"/>
            <a:ext cx="1952781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rakentaa elämiselle kestäviä ei-materialistisia merkityksiä</a:t>
            </a:r>
          </a:p>
        </p:txBody>
      </p:sp>
      <p:sp>
        <p:nvSpPr>
          <p:cNvPr id="132" name="Google Shape;132;g6b494351cc_1_5"/>
          <p:cNvSpPr txBox="1"/>
          <p:nvPr/>
        </p:nvSpPr>
        <p:spPr>
          <a:xfrm rot="-5400000">
            <a:off x="-1351837" y="4708234"/>
            <a:ext cx="307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Google Shape;133;g6b494351cc_1_5"/>
          <p:cNvSpPr txBox="1"/>
          <p:nvPr/>
        </p:nvSpPr>
        <p:spPr>
          <a:xfrm>
            <a:off x="7995487" y="78545"/>
            <a:ext cx="706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Google Shape;134;g6b494351cc_1_5"/>
          <p:cNvSpPr txBox="1"/>
          <p:nvPr/>
        </p:nvSpPr>
        <p:spPr>
          <a:xfrm>
            <a:off x="8379524" y="2931280"/>
            <a:ext cx="188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Google Shape;135;g6b494351cc_1_5"/>
          <p:cNvSpPr txBox="1"/>
          <p:nvPr/>
        </p:nvSpPr>
        <p:spPr>
          <a:xfrm>
            <a:off x="7997958" y="5840141"/>
            <a:ext cx="706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Google Shape;136;g6b494351cc_1_5"/>
          <p:cNvSpPr txBox="1"/>
          <p:nvPr/>
        </p:nvSpPr>
        <p:spPr>
          <a:xfrm>
            <a:off x="4409321" y="5840141"/>
            <a:ext cx="188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Google Shape;115;g6b494351cc_1_5">
            <a:extLst>
              <a:ext uri="{FF2B5EF4-FFF2-40B4-BE49-F238E27FC236}">
                <a16:creationId xmlns:a16="http://schemas.microsoft.com/office/drawing/2014/main" id="{6414D726-26BE-4122-9E81-116FD6E71A33}"/>
              </a:ext>
            </a:extLst>
          </p:cNvPr>
          <p:cNvSpPr txBox="1"/>
          <p:nvPr/>
        </p:nvSpPr>
        <p:spPr>
          <a:xfrm>
            <a:off x="462420" y="3872616"/>
            <a:ext cx="2045859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täydentää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toiminta-alueensa koulutustarjontaa tarjoamalla yhdenvertaisia elinikäisen oppimisen mahdollisuuksia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Google Shape;129;g6b494351cc_1_5">
            <a:extLst>
              <a:ext uri="{FF2B5EF4-FFF2-40B4-BE49-F238E27FC236}">
                <a16:creationId xmlns:a16="http://schemas.microsoft.com/office/drawing/2014/main" id="{C3A141BD-E5C7-4A85-AA19-4491C5E7423C}"/>
              </a:ext>
            </a:extLst>
          </p:cNvPr>
          <p:cNvSpPr txBox="1"/>
          <p:nvPr/>
        </p:nvSpPr>
        <p:spPr>
          <a:xfrm>
            <a:off x="6615532" y="2077555"/>
            <a:ext cx="2166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tavoitteena on vaihtoehtoisten tulevaisuus-näkymien synnyttäminen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yhdessä oppijoiden ja sidosryhmien kanssa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2" name="Google Shape;114;g6b494351cc_1_5">
            <a:extLst>
              <a:ext uri="{FF2B5EF4-FFF2-40B4-BE49-F238E27FC236}">
                <a16:creationId xmlns:a16="http://schemas.microsoft.com/office/drawing/2014/main" id="{576913C9-95EA-4C38-BB76-7C959DB15478}"/>
              </a:ext>
            </a:extLst>
          </p:cNvPr>
          <p:cNvSpPr txBox="1"/>
          <p:nvPr/>
        </p:nvSpPr>
        <p:spPr>
          <a:xfrm>
            <a:off x="4567732" y="5461851"/>
            <a:ext cx="204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Koulutuksen suunnittelussa ennakoidaan yhteiskunnan muutostarpeita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aphicFrame>
        <p:nvGraphicFramePr>
          <p:cNvPr id="26" name="Taulukko 4">
            <a:extLst>
              <a:ext uri="{FF2B5EF4-FFF2-40B4-BE49-F238E27FC236}">
                <a16:creationId xmlns:a16="http://schemas.microsoft.com/office/drawing/2014/main" id="{370A54FA-1190-4320-8F2A-AC7027E3E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444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uorakulmio 55">
            <a:extLst>
              <a:ext uri="{FF2B5EF4-FFF2-40B4-BE49-F238E27FC236}">
                <a16:creationId xmlns:a16="http://schemas.microsoft.com/office/drawing/2014/main" id="{D92AF394-58C3-4343-B1BF-0E0F64A03E1F}"/>
              </a:ext>
            </a:extLst>
          </p:cNvPr>
          <p:cNvSpPr/>
          <p:nvPr/>
        </p:nvSpPr>
        <p:spPr>
          <a:xfrm>
            <a:off x="358295" y="225282"/>
            <a:ext cx="8281851" cy="6106079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Kaari 64">
            <a:extLst>
              <a:ext uri="{FF2B5EF4-FFF2-40B4-BE49-F238E27FC236}">
                <a16:creationId xmlns:a16="http://schemas.microsoft.com/office/drawing/2014/main" id="{6DF43ABF-5BCD-4C06-A146-9C60D482BBB3}"/>
              </a:ext>
            </a:extLst>
          </p:cNvPr>
          <p:cNvSpPr/>
          <p:nvPr/>
        </p:nvSpPr>
        <p:spPr>
          <a:xfrm rot="9672149">
            <a:off x="-4978259" y="1167163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5F444D7D-9247-494A-B3F2-C325DBDDB803}"/>
              </a:ext>
            </a:extLst>
          </p:cNvPr>
          <p:cNvSpPr txBox="1"/>
          <p:nvPr/>
        </p:nvSpPr>
        <p:spPr>
          <a:xfrm>
            <a:off x="2390939" y="5221555"/>
            <a:ext cx="1830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Oppilaitosyhteisö osallistuu toiminnan kehittämiseen arviointikyselyiden kautta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E1783E3-D76B-469C-8240-E06469A33E96}"/>
              </a:ext>
            </a:extLst>
          </p:cNvPr>
          <p:cNvSpPr txBox="1"/>
          <p:nvPr/>
        </p:nvSpPr>
        <p:spPr>
          <a:xfrm>
            <a:off x="469420" y="5222401"/>
            <a:ext cx="1921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ei ole määritellyt toimintansa ekologisen, sosiaalisen ja taloudellisen kestävyyden mittareita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65637D6B-B2F4-4313-8597-21EE6D0B63C4}"/>
              </a:ext>
            </a:extLst>
          </p:cNvPr>
          <p:cNvSpPr txBox="1"/>
          <p:nvPr/>
        </p:nvSpPr>
        <p:spPr>
          <a:xfrm>
            <a:off x="4544944" y="5168969"/>
            <a:ext cx="2068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Oppilaitosyhteisö osallistuu arviointitulosten käsittelyyn ja kehittämistavoitteiden määrittelyyn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C4ECC98-CA08-41F8-88A5-D1F69A4453F0}"/>
              </a:ext>
            </a:extLst>
          </p:cNvPr>
          <p:cNvSpPr txBox="1"/>
          <p:nvPr/>
        </p:nvSpPr>
        <p:spPr>
          <a:xfrm>
            <a:off x="6547593" y="579674"/>
            <a:ext cx="200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kehittää kestäviä innovaatiota yhdessä kumppaniverkostonsa kanssa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EAE86129-025E-4F45-8B25-0D848F06E859}"/>
              </a:ext>
            </a:extLst>
          </p:cNvPr>
          <p:cNvSpPr txBox="1"/>
          <p:nvPr/>
        </p:nvSpPr>
        <p:spPr>
          <a:xfrm>
            <a:off x="4552972" y="4240254"/>
            <a:ext cx="2068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seuraa toimintaansa ekologisen, sosiaalisen ja taloudellisen kestävyyden mittareilla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15C6CACC-5C8A-49FF-BD45-89D751F0B6C6}"/>
              </a:ext>
            </a:extLst>
          </p:cNvPr>
          <p:cNvSpPr txBox="1"/>
          <p:nvPr/>
        </p:nvSpPr>
        <p:spPr>
          <a:xfrm>
            <a:off x="6544989" y="2465472"/>
            <a:ext cx="216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arvioi toimintansa vaikuttavuutta yhteiskunnan kestävyyden edistämiseen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59B0A9D-561A-4178-8E16-D44AADDE21C9}"/>
              </a:ext>
            </a:extLst>
          </p:cNvPr>
          <p:cNvSpPr txBox="1"/>
          <p:nvPr/>
        </p:nvSpPr>
        <p:spPr>
          <a:xfrm>
            <a:off x="6608707" y="1194065"/>
            <a:ext cx="2103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endParaRPr lang="fi-FI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C0CB5019-5D8A-406C-A930-00A94B7226AC}"/>
              </a:ext>
            </a:extLst>
          </p:cNvPr>
          <p:cNvSpPr txBox="1"/>
          <p:nvPr/>
        </p:nvSpPr>
        <p:spPr>
          <a:xfrm>
            <a:off x="6544989" y="4389138"/>
            <a:ext cx="1978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hyödyntää systemaattisesti kestävyysasioiden arviointitietoa toimintansa kehittämisessä</a:t>
            </a:r>
          </a:p>
        </p:txBody>
      </p:sp>
      <p:sp>
        <p:nvSpPr>
          <p:cNvPr id="38" name="Tekstiruutu 37">
            <a:extLst>
              <a:ext uri="{FF2B5EF4-FFF2-40B4-BE49-F238E27FC236}">
                <a16:creationId xmlns:a16="http://schemas.microsoft.com/office/drawing/2014/main" id="{6ADA4088-683A-4B7F-91A2-E37ED8D5EA93}"/>
              </a:ext>
            </a:extLst>
          </p:cNvPr>
          <p:cNvSpPr txBox="1"/>
          <p:nvPr/>
        </p:nvSpPr>
        <p:spPr>
          <a:xfrm>
            <a:off x="2390939" y="4240253"/>
            <a:ext cx="179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Oppilaitoksen toiminnan kestävyyden arviointia tehdään ilman selkeitä mittareita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A0AF7DF1-5E3C-4AFB-BECA-C2E8E70178FB}"/>
              </a:ext>
            </a:extLst>
          </p:cNvPr>
          <p:cNvSpPr/>
          <p:nvPr/>
        </p:nvSpPr>
        <p:spPr>
          <a:xfrm>
            <a:off x="4554695" y="3326744"/>
            <a:ext cx="2021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raportoi sidosryhmilleen kestävän</a:t>
            </a:r>
          </a:p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kehityksen toiminnasta ja sen tuloksista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C9172DD3-99C6-4C2B-90F1-DFAA5F06E659}"/>
              </a:ext>
            </a:extLst>
          </p:cNvPr>
          <p:cNvSpPr txBox="1"/>
          <p:nvPr/>
        </p:nvSpPr>
        <p:spPr>
          <a:xfrm>
            <a:off x="6546859" y="1519971"/>
            <a:ext cx="2166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arvioi ja kehittää yhteistä kestävän tulevaisuuden toimintaa kumppaniverkostonsa kanssa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5BAD6DB3-5B4A-43A4-8055-FCBB4C4C74F4}"/>
              </a:ext>
            </a:extLst>
          </p:cNvPr>
          <p:cNvSpPr txBox="1"/>
          <p:nvPr/>
        </p:nvSpPr>
        <p:spPr>
          <a:xfrm>
            <a:off x="6544989" y="3329134"/>
            <a:ext cx="2068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hyödyntää kumppaniverkostonsa tukea kestävyysasioidensa kehittämisessä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B3BA0A5C-A298-462A-9AD0-3094BC7B2A58}"/>
              </a:ext>
            </a:extLst>
          </p:cNvPr>
          <p:cNvSpPr txBox="1"/>
          <p:nvPr/>
        </p:nvSpPr>
        <p:spPr>
          <a:xfrm rot="162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OLEMASSA OLEVAA TOISINTAVA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94DFFB9F-AF75-41DB-804F-85630F7A9FED}"/>
              </a:ext>
            </a:extLst>
          </p:cNvPr>
          <p:cNvSpPr txBox="1"/>
          <p:nvPr/>
        </p:nvSpPr>
        <p:spPr>
          <a:xfrm>
            <a:off x="3189654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ENNAKOIVUUS VAHVISTUU</a:t>
            </a:r>
          </a:p>
        </p:txBody>
      </p: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9F3D3732-4194-4A8E-A2CE-B79D6883B9C5}"/>
              </a:ext>
            </a:extLst>
          </p:cNvPr>
          <p:cNvCxnSpPr>
            <a:endCxn id="26" idx="1"/>
          </p:cNvCxnSpPr>
          <p:nvPr/>
        </p:nvCxnSpPr>
        <p:spPr>
          <a:xfrm>
            <a:off x="2096665" y="6589738"/>
            <a:ext cx="10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858B6047-6802-4128-B547-A2590E495FE1}"/>
              </a:ext>
            </a:extLst>
          </p:cNvPr>
          <p:cNvCxnSpPr/>
          <p:nvPr/>
        </p:nvCxnSpPr>
        <p:spPr>
          <a:xfrm>
            <a:off x="5723103" y="6588159"/>
            <a:ext cx="1080000" cy="0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kstiruutu 41">
            <a:extLst>
              <a:ext uri="{FF2B5EF4-FFF2-40B4-BE49-F238E27FC236}">
                <a16:creationId xmlns:a16="http://schemas.microsoft.com/office/drawing/2014/main" id="{373FA21A-D1A7-464E-A102-4C8FEE210159}"/>
              </a:ext>
            </a:extLst>
          </p:cNvPr>
          <p:cNvSpPr txBox="1"/>
          <p:nvPr/>
        </p:nvSpPr>
        <p:spPr>
          <a:xfrm rot="16200000">
            <a:off x="7373167" y="2821927"/>
            <a:ext cx="3073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UUDISTAVUUS VAHVISTUU</a:t>
            </a:r>
          </a:p>
        </p:txBody>
      </p:sp>
      <p:cxnSp>
        <p:nvCxnSpPr>
          <p:cNvPr id="45" name="Suora yhdysviiva 44">
            <a:extLst>
              <a:ext uri="{FF2B5EF4-FFF2-40B4-BE49-F238E27FC236}">
                <a16:creationId xmlns:a16="http://schemas.microsoft.com/office/drawing/2014/main" id="{299ED569-B4B1-406B-8E4F-770F45274FA3}"/>
              </a:ext>
            </a:extLst>
          </p:cNvPr>
          <p:cNvCxnSpPr>
            <a:cxnSpLocks/>
          </p:cNvCxnSpPr>
          <p:nvPr/>
        </p:nvCxnSpPr>
        <p:spPr>
          <a:xfrm flipV="1">
            <a:off x="8909891" y="4501239"/>
            <a:ext cx="0" cy="10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CD17D728-DD5D-4529-AF60-9EEB18055795}"/>
              </a:ext>
            </a:extLst>
          </p:cNvPr>
          <p:cNvCxnSpPr>
            <a:cxnSpLocks/>
          </p:cNvCxnSpPr>
          <p:nvPr/>
        </p:nvCxnSpPr>
        <p:spPr>
          <a:xfrm flipV="1">
            <a:off x="8909891" y="1013130"/>
            <a:ext cx="0" cy="1080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kstiruutu 47">
            <a:extLst>
              <a:ext uri="{FF2B5EF4-FFF2-40B4-BE49-F238E27FC236}">
                <a16:creationId xmlns:a16="http://schemas.microsoft.com/office/drawing/2014/main" id="{063AB918-1F12-4989-8780-FD6D9FE2E428}"/>
              </a:ext>
            </a:extLst>
          </p:cNvPr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0243760D-E3A4-4791-B444-766DDB601574}"/>
              </a:ext>
            </a:extLst>
          </p:cNvPr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</p:txBody>
      </p:sp>
      <p:sp>
        <p:nvSpPr>
          <p:cNvPr id="34" name="Google Shape;124;g6b494351cc_1_5">
            <a:extLst>
              <a:ext uri="{FF2B5EF4-FFF2-40B4-BE49-F238E27FC236}">
                <a16:creationId xmlns:a16="http://schemas.microsoft.com/office/drawing/2014/main" id="{610EAF35-F2FD-4AD8-9292-AB8C5E59E708}"/>
              </a:ext>
            </a:extLst>
          </p:cNvPr>
          <p:cNvSpPr txBox="1"/>
          <p:nvPr/>
        </p:nvSpPr>
        <p:spPr>
          <a:xfrm>
            <a:off x="369450" y="225703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10: Toiminnan arviointi ja kehittäminen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oppilaitosyhteisö arvioi ja kehittää kestävän tulevaisuuden toimintaa yhdessä kumppaniverkostonsa kanssa.</a:t>
            </a:r>
          </a:p>
        </p:txBody>
      </p:sp>
      <p:sp>
        <p:nvSpPr>
          <p:cNvPr id="36" name="Google Shape;225;p4">
            <a:extLst>
              <a:ext uri="{FF2B5EF4-FFF2-40B4-BE49-F238E27FC236}">
                <a16:creationId xmlns:a16="http://schemas.microsoft.com/office/drawing/2014/main" id="{A26A6BBB-7984-45C6-AAFB-D591BC26BEF7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Google Shape;226;p4">
            <a:extLst>
              <a:ext uri="{FF2B5EF4-FFF2-40B4-BE49-F238E27FC236}">
                <a16:creationId xmlns:a16="http://schemas.microsoft.com/office/drawing/2014/main" id="{AC4494D8-455D-465E-B435-2925A27D0FFF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FCD91667-AF13-4EF3-9F5D-EDC87077EB3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50740159-8697-4586-9398-C42051988D6F}"/>
              </a:ext>
            </a:extLst>
          </p:cNvPr>
          <p:cNvGraphicFramePr>
            <a:graphicFrameLocks noGrp="1"/>
          </p:cNvGraphicFramePr>
          <p:nvPr/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orakulmio 33">
            <a:extLst>
              <a:ext uri="{FF2B5EF4-FFF2-40B4-BE49-F238E27FC236}">
                <a16:creationId xmlns:a16="http://schemas.microsoft.com/office/drawing/2014/main" id="{A4AACF19-E193-4240-AB97-784889FD1F01}"/>
              </a:ext>
            </a:extLst>
          </p:cNvPr>
          <p:cNvSpPr/>
          <p:nvPr/>
        </p:nvSpPr>
        <p:spPr>
          <a:xfrm>
            <a:off x="358295" y="225283"/>
            <a:ext cx="8281851" cy="6096184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Kaari 36">
            <a:extLst>
              <a:ext uri="{FF2B5EF4-FFF2-40B4-BE49-F238E27FC236}">
                <a16:creationId xmlns:a16="http://schemas.microsoft.com/office/drawing/2014/main" id="{FF470C94-5C26-4293-940C-963C6CDABFAA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41" name="Google Shape;141;p2"/>
          <p:cNvSpPr txBox="1"/>
          <p:nvPr/>
        </p:nvSpPr>
        <p:spPr>
          <a:xfrm>
            <a:off x="460336" y="4359745"/>
            <a:ext cx="196190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Kestäviä toimintatapoja harjoitellaan opetuksen yhteydessä (materiaalit, energia, turvallisuus, ym.)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6563408" y="2358344"/>
            <a:ext cx="1950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visioivat vaihto-ehtoisia tulevaisuuksia ja oppivat käyttämään niitä toimintansa ohjaajana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4563308" y="3354512"/>
            <a:ext cx="20001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Kestävyyskysymysten käsittelyssä hyödynnetään luovia ja moninaisia ilmaisun keinoja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2583880" y="5337428"/>
            <a:ext cx="161684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Opetettaviin aiheisiin ja taitoihin kytketään kestävyyskysymysten tietoperustaa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4567895" y="4341989"/>
            <a:ext cx="20688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Kestävyystaitoja opitaan arvioimalla ja kehittämällä oman arjen ja oppilaitoksen toimintatapoja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6563408" y="1427327"/>
            <a:ext cx="2202157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Sitoudutaan ekososiaalisen sivistyksen arvojen mukaiseen toimintaan 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oppilaitosyhtei-sössä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 omassa elämässä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6544059" y="620581"/>
            <a:ext cx="225141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toimivat aktiivisina muutoksentekijöinä yhteiskunnassa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4567473" y="1009922"/>
            <a:ext cx="187246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Ihmisten kohtaamisen sekä luonnon ja kulttuurin kokemisen kautta synnytetään uusia merkityksiä elämiselle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4567473" y="2183164"/>
            <a:ext cx="20001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Tietoisuus- ja tunnetaitoja harjoittamalla rakennetaan ihmisen tasapainoista suhdetta omaan itseen ja ympäröivään todellisuuteen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2584145" y="4359744"/>
            <a:ext cx="170750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Kestävyyskysymyksiä käsitellään paikallisessa ja yhteiskunnallisessa viitekehyksessä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6563408" y="5016967"/>
            <a:ext cx="20223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Ekososiaalisen sivistyksen arvojen toteutumista pohditaan oppilaitos-yhteisön ja oman elämän tasoilla 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6544059" y="3357465"/>
            <a:ext cx="19500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ideoivat vaihtoehtoisia ratkaisuja kestävyyshaasteisiin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6544059" y="4197023"/>
            <a:ext cx="22863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Kestävyyskysymyksiä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tarkastellaan globaalissa viitekehyksessä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8" name="Google Shape;158;p2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3199593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0" name="Google Shape;160;p2"/>
          <p:cNvCxnSpPr>
            <a:endCxn id="159" idx="1"/>
          </p:cNvCxnSpPr>
          <p:nvPr/>
        </p:nvCxnSpPr>
        <p:spPr>
          <a:xfrm>
            <a:off x="2119593" y="6589738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1" name="Google Shape;161;p2"/>
          <p:cNvCxnSpPr/>
          <p:nvPr/>
        </p:nvCxnSpPr>
        <p:spPr>
          <a:xfrm>
            <a:off x="5733042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62" name="Google Shape;162;p2"/>
          <p:cNvSpPr txBox="1"/>
          <p:nvPr/>
        </p:nvSpPr>
        <p:spPr>
          <a:xfrm>
            <a:off x="7997958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" name="Google Shape;163;p2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4" name="Google Shape;164;p2"/>
          <p:cNvCxnSpPr/>
          <p:nvPr/>
        </p:nvCxnSpPr>
        <p:spPr>
          <a:xfrm rot="10800000">
            <a:off x="8909891" y="4518995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5" name="Google Shape;165;p2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66" name="Google Shape;166;p2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++</a:t>
            </a:r>
            <a:endParaRPr b="1"/>
          </a:p>
        </p:txBody>
      </p:sp>
      <p:sp>
        <p:nvSpPr>
          <p:cNvPr id="167" name="Google Shape;167;p2"/>
          <p:cNvSpPr txBox="1"/>
          <p:nvPr/>
        </p:nvSpPr>
        <p:spPr>
          <a:xfrm>
            <a:off x="8379524" y="2941219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4408493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4557393" y="5331763"/>
            <a:ext cx="1990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Kestävyyskysymyksiä käsitellään kriittisesti systeemistä ajattelua hyödyntäen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2" name="Google Shape;146;p2">
            <a:extLst>
              <a:ext uri="{FF2B5EF4-FFF2-40B4-BE49-F238E27FC236}">
                <a16:creationId xmlns:a16="http://schemas.microsoft.com/office/drawing/2014/main" id="{AF4CBF17-A544-4343-AC2D-18F82B4ECEED}"/>
              </a:ext>
            </a:extLst>
          </p:cNvPr>
          <p:cNvSpPr txBox="1"/>
          <p:nvPr/>
        </p:nvSpPr>
        <p:spPr>
          <a:xfrm>
            <a:off x="460336" y="5346509"/>
            <a:ext cx="209227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Opetus tarjoaa perustietoa ekologisesta, taloudellisesta, sosiaalisesta ja kulttuurisesta kestävyydestä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737ADAA1-6A88-43EC-AA14-E944A5B71CE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124;g6b494351cc_1_5">
            <a:extLst>
              <a:ext uri="{FF2B5EF4-FFF2-40B4-BE49-F238E27FC236}">
                <a16:creationId xmlns:a16="http://schemas.microsoft.com/office/drawing/2014/main" id="{7AB94D58-C37C-4319-AF07-E48133C73281}"/>
              </a:ext>
            </a:extLst>
          </p:cNvPr>
          <p:cNvSpPr txBox="1"/>
          <p:nvPr/>
        </p:nvSpPr>
        <p:spPr>
          <a:xfrm>
            <a:off x="369450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2: Kestävyystaidot opetuksessa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kestävyystaitojen oppimisen painotukset ja pedagogiset ratkaisut tukevat tulevaisuutta ennakoivaa ja yhteiskuntaa uudistavaa oppimista.</a:t>
            </a:r>
          </a:p>
        </p:txBody>
      </p:sp>
      <p:graphicFrame>
        <p:nvGraphicFramePr>
          <p:cNvPr id="31" name="Taulukko 4">
            <a:extLst>
              <a:ext uri="{FF2B5EF4-FFF2-40B4-BE49-F238E27FC236}">
                <a16:creationId xmlns:a16="http://schemas.microsoft.com/office/drawing/2014/main" id="{6A170FEB-AED9-4A4C-AAF3-6C8D5F4D4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9987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orakulmio 29">
            <a:extLst>
              <a:ext uri="{FF2B5EF4-FFF2-40B4-BE49-F238E27FC236}">
                <a16:creationId xmlns:a16="http://schemas.microsoft.com/office/drawing/2014/main" id="{1956DF14-69AF-4A14-A02A-B507BC73BABF}"/>
              </a:ext>
            </a:extLst>
          </p:cNvPr>
          <p:cNvSpPr/>
          <p:nvPr/>
        </p:nvSpPr>
        <p:spPr>
          <a:xfrm>
            <a:off x="358295" y="225282"/>
            <a:ext cx="8281851" cy="61146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3" name="Kaari 32">
            <a:extLst>
              <a:ext uri="{FF2B5EF4-FFF2-40B4-BE49-F238E27FC236}">
                <a16:creationId xmlns:a16="http://schemas.microsoft.com/office/drawing/2014/main" id="{3207B4EA-5240-41A5-BEA3-BE745AA52197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408796" y="5372161"/>
            <a:ext cx="204773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oppimisympäristöjen kestävyysnäkökohdat on tunnistettu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76" name="Google Shape;176;p3"/>
          <p:cNvSpPr txBox="1"/>
          <p:nvPr/>
        </p:nvSpPr>
        <p:spPr>
          <a:xfrm>
            <a:off x="6579222" y="4230435"/>
            <a:ext cx="230018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vaikuttaa kumppaneidensa käytäntöjen uudistamiseen kestävämmiksi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77" name="Google Shape;177;p3"/>
          <p:cNvSpPr txBox="1"/>
          <p:nvPr/>
        </p:nvSpPr>
        <p:spPr>
          <a:xfrm>
            <a:off x="448648" y="5382185"/>
            <a:ext cx="192151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omat ympäristöt tukevat heikosti kestävien toimintatapojen oppimista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2428150" y="4324577"/>
            <a:ext cx="220614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Oppilaitoksessa on suunniteltu ulkopuolisten ympäristöjen hyödyntämistä kestävyys-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taitojen oppimisessa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4594093" y="5251708"/>
            <a:ext cx="206879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omien ympäristöjen käytännöt ja teknologia tukevat kestävyystaitojen oppimista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0" name="Google Shape;180;p3"/>
          <p:cNvSpPr txBox="1"/>
          <p:nvPr/>
        </p:nvSpPr>
        <p:spPr>
          <a:xfrm>
            <a:off x="6584040" y="2196288"/>
            <a:ext cx="219972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Oppimisympäristöt mahdollistavat oppijoiden osallistumisen paikallisten kulttuurin rakentamiseen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6579222" y="598925"/>
            <a:ext cx="2122514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on luonut kumppaneidensa kanssa kestävän tulevaisuuden oppimis- ja toiminta-ympäristöjä, jotka uudistavat ajattelua ja yhteiskuntaa sivistystyön keinoin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" name="Google Shape;185;p3"/>
          <p:cNvSpPr txBox="1"/>
          <p:nvPr/>
        </p:nvSpPr>
        <p:spPr>
          <a:xfrm>
            <a:off x="4583591" y="3344070"/>
            <a:ext cx="20898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aktiivisesti ulkopuolisia ja virtuaalisia ympäristöjä kestävyystaitojen oppimisessa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6" name="Google Shape;186;p3"/>
          <p:cNvSpPr txBox="1"/>
          <p:nvPr/>
        </p:nvSpPr>
        <p:spPr>
          <a:xfrm>
            <a:off x="447410" y="4324577"/>
            <a:ext cx="20687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eivät voi vaikuttaa siihen, miten oppimis-ympäristöissä toimitaan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7" name="Google Shape;187;p3"/>
          <p:cNvSpPr txBox="1"/>
          <p:nvPr/>
        </p:nvSpPr>
        <p:spPr>
          <a:xfrm>
            <a:off x="4569773" y="4473939"/>
            <a:ext cx="196018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Oppijat vaikuttavat aktiivisesti oppilaitoksen toimintakulttuuriin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8" name="Google Shape;188;p3"/>
          <p:cNvSpPr txBox="1"/>
          <p:nvPr/>
        </p:nvSpPr>
        <p:spPr>
          <a:xfrm>
            <a:off x="4568523" y="2011622"/>
            <a:ext cx="1823485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sivistystoiminta tuo kestävyysajattelua näkyviin paikallisessa ympäristössä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9" name="Google Shape;189;p3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0" name="Google Shape;190;p3"/>
          <p:cNvSpPr/>
          <p:nvPr/>
        </p:nvSpPr>
        <p:spPr>
          <a:xfrm>
            <a:off x="6579222" y="3333403"/>
            <a:ext cx="219972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Oppimisympäristöt tukevat kohtaamisia, moninaisuuden ymmärrystä ja ajallisen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jatkumon hahmottamista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91" name="Google Shape;191;p3"/>
          <p:cNvSpPr txBox="1"/>
          <p:nvPr/>
        </p:nvSpPr>
        <p:spPr>
          <a:xfrm>
            <a:off x="3199593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2" name="Google Shape;192;p3"/>
          <p:cNvCxnSpPr>
            <a:endCxn id="191" idx="1"/>
          </p:cNvCxnSpPr>
          <p:nvPr/>
        </p:nvCxnSpPr>
        <p:spPr>
          <a:xfrm>
            <a:off x="2119593" y="6589738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3" name="Google Shape;193;p3"/>
          <p:cNvCxnSpPr/>
          <p:nvPr/>
        </p:nvCxnSpPr>
        <p:spPr>
          <a:xfrm>
            <a:off x="5698752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94" name="Google Shape;194;p3"/>
          <p:cNvSpPr txBox="1"/>
          <p:nvPr/>
        </p:nvSpPr>
        <p:spPr>
          <a:xfrm>
            <a:off x="7997958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" name="Google Shape;195;p3"/>
          <p:cNvSpPr txBox="1"/>
          <p:nvPr/>
        </p:nvSpPr>
        <p:spPr>
          <a:xfrm>
            <a:off x="4409321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6" name="Google Shape;196;p3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7" name="Google Shape;197;p3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8" name="Google Shape;198;p3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99" name="Google Shape;199;p3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0" name="Google Shape;200;p3"/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1" name="Google Shape;201;p3"/>
          <p:cNvSpPr txBox="1"/>
          <p:nvPr/>
        </p:nvSpPr>
        <p:spPr>
          <a:xfrm>
            <a:off x="6589676" y="4953468"/>
            <a:ext cx="2162459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kehittää ympäristöjensä käytäntöjä kestävämmiksi ja tuo muilta toimijoilta opittuja käytäntöjä omaan toimintaansa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29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60E5A84A-66B0-498A-983C-B2D20967FE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124;g6b494351cc_1_5">
            <a:extLst>
              <a:ext uri="{FF2B5EF4-FFF2-40B4-BE49-F238E27FC236}">
                <a16:creationId xmlns:a16="http://schemas.microsoft.com/office/drawing/2014/main" id="{A4FE0B02-18CA-4B89-BC0A-3B6FDDD87F09}"/>
              </a:ext>
            </a:extLst>
          </p:cNvPr>
          <p:cNvSpPr txBox="1"/>
          <p:nvPr/>
        </p:nvSpPr>
        <p:spPr>
          <a:xfrm>
            <a:off x="376150" y="221467"/>
            <a:ext cx="4104000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3: Oppimisympäristöt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oppimisympäristöt tukevat kestävyystaitojen oppimista, kulttuurista osallisuutta ja yhteiskunnallista muutosta.</a:t>
            </a:r>
          </a:p>
        </p:txBody>
      </p:sp>
      <p:graphicFrame>
        <p:nvGraphicFramePr>
          <p:cNvPr id="28" name="Taulukko 4">
            <a:extLst>
              <a:ext uri="{FF2B5EF4-FFF2-40B4-BE49-F238E27FC236}">
                <a16:creationId xmlns:a16="http://schemas.microsoft.com/office/drawing/2014/main" id="{0A564631-93EF-4457-8CE0-D54E73510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139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orakulmio 29">
            <a:extLst>
              <a:ext uri="{FF2B5EF4-FFF2-40B4-BE49-F238E27FC236}">
                <a16:creationId xmlns:a16="http://schemas.microsoft.com/office/drawing/2014/main" id="{FFBABDA7-146B-4A1E-A878-833AF9772375}"/>
              </a:ext>
            </a:extLst>
          </p:cNvPr>
          <p:cNvSpPr/>
          <p:nvPr/>
        </p:nvSpPr>
        <p:spPr>
          <a:xfrm>
            <a:off x="358295" y="214265"/>
            <a:ext cx="8281851" cy="61308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Kaari 31">
            <a:extLst>
              <a:ext uri="{FF2B5EF4-FFF2-40B4-BE49-F238E27FC236}">
                <a16:creationId xmlns:a16="http://schemas.microsoft.com/office/drawing/2014/main" id="{F8498668-0186-4156-A5AF-D7FF1B8073A4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06" name="Google Shape;206;p4"/>
          <p:cNvSpPr txBox="1"/>
          <p:nvPr/>
        </p:nvSpPr>
        <p:spPr>
          <a:xfrm>
            <a:off x="2376995" y="4169981"/>
            <a:ext cx="208745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Toiminnan visiot ja tarkoitukset tulevat henkilöstölle ylhäältä annettuina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7" name="Google Shape;207;p4"/>
          <p:cNvSpPr txBox="1"/>
          <p:nvPr/>
        </p:nvSpPr>
        <p:spPr>
          <a:xfrm>
            <a:off x="6608388" y="2294403"/>
            <a:ext cx="191106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toimii verkostoissa tavoitteena ongelmien ratkaisu jaetun asiantuntijuuden avulla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8" name="Google Shape;208;p4"/>
          <p:cNvSpPr txBox="1"/>
          <p:nvPr/>
        </p:nvSpPr>
        <p:spPr>
          <a:xfrm>
            <a:off x="4600980" y="5151286"/>
            <a:ext cx="208683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Oppilaitoksessa rakennetaan uutta tietoa yhteisöllisesti henkilökunnan ja opiskelijoiden kesken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6618367" y="3349741"/>
            <a:ext cx="19500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 rakentaa jaettuja tulevaisuusvisioita ja toiminnan tarkoituksia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0" name="Google Shape;210;p4"/>
          <p:cNvSpPr txBox="1"/>
          <p:nvPr/>
        </p:nvSpPr>
        <p:spPr>
          <a:xfrm>
            <a:off x="2394133" y="5360837"/>
            <a:ext cx="203904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heikosti tietoa toiminta-ympäristöstä ja sen muutoksesta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1" name="Google Shape;211;p4"/>
          <p:cNvSpPr txBox="1"/>
          <p:nvPr/>
        </p:nvSpPr>
        <p:spPr>
          <a:xfrm>
            <a:off x="4588225" y="3353157"/>
            <a:ext cx="206190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Oppilaitosyhteisössä vallitsee osallisuuden, vuoropuhelun ja yhteistyön kulttuuri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2" name="Google Shape;212;p4"/>
          <p:cNvSpPr txBox="1"/>
          <p:nvPr/>
        </p:nvSpPr>
        <p:spPr>
          <a:xfrm>
            <a:off x="461029" y="5359638"/>
            <a:ext cx="188478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Yhteisön oppimiskäsitys perustuu yksilöiden oppimiseen ja tiedon omaksumiseen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6622707" y="5139700"/>
            <a:ext cx="20001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verkostoista saatua tietoa oman toimintansa kehittämiseen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4" name="Google Shape;214;p4"/>
          <p:cNvSpPr txBox="1"/>
          <p:nvPr/>
        </p:nvSpPr>
        <p:spPr>
          <a:xfrm>
            <a:off x="4594858" y="4172403"/>
            <a:ext cx="197953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Toimintatapojen kyseen-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alaistamista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 uusien ratkaisujen innovointia tuetaan aktiivisesti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5" name="Google Shape;215;p4"/>
          <p:cNvSpPr txBox="1"/>
          <p:nvPr/>
        </p:nvSpPr>
        <p:spPr>
          <a:xfrm>
            <a:off x="6632944" y="412045"/>
            <a:ext cx="206879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uudistaa yhteiskuntaa kestäväksi yhdessä kumppaneidensa kanssa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6" name="Google Shape;216;p4"/>
          <p:cNvSpPr txBox="1"/>
          <p:nvPr/>
        </p:nvSpPr>
        <p:spPr>
          <a:xfrm>
            <a:off x="6617682" y="4169982"/>
            <a:ext cx="199082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 reflektoi toimintansa suhdetta toimintaympäristöön ja sieltä nouseviin signaaleihin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9" name="Google Shape;219;p4"/>
          <p:cNvSpPr txBox="1"/>
          <p:nvPr/>
        </p:nvSpPr>
        <p:spPr>
          <a:xfrm>
            <a:off x="452640" y="4169981"/>
            <a:ext cx="1936926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Organisaatio edellyttää yhteisön jäsenten sopeutumista johdon määrittelemiin sääntöihin ja toimintatapoihin</a:t>
            </a:r>
            <a:endParaRPr sz="1200" b="1" i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0" name="Google Shape;220;p4"/>
          <p:cNvSpPr txBox="1"/>
          <p:nvPr/>
        </p:nvSpPr>
        <p:spPr>
          <a:xfrm>
            <a:off x="6632944" y="1379607"/>
            <a:ext cx="206879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käy dialogia kumppaneidensa kanssa yhteisistä visioista ja tarkoituksista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1" name="Google Shape;221;p4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2" name="Google Shape;222;p4"/>
          <p:cNvSpPr txBox="1"/>
          <p:nvPr/>
        </p:nvSpPr>
        <p:spPr>
          <a:xfrm>
            <a:off x="3189654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3" name="Google Shape;223;p4"/>
          <p:cNvCxnSpPr>
            <a:endCxn id="222" idx="1"/>
          </p:cNvCxnSpPr>
          <p:nvPr/>
        </p:nvCxnSpPr>
        <p:spPr>
          <a:xfrm>
            <a:off x="2109654" y="6589738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4" name="Google Shape;224;p4"/>
          <p:cNvCxnSpPr/>
          <p:nvPr/>
        </p:nvCxnSpPr>
        <p:spPr>
          <a:xfrm>
            <a:off x="5723103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25" name="Google Shape;225;p4"/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6" name="Google Shape;226;p4"/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7" name="Google Shape;227;p4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8" name="Google Shape;228;p4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9" name="Google Shape;229;p4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30" name="Google Shape;230;p4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1" name="Google Shape;231;p4"/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201A6698-D315-4902-9CBA-DAB438B53EC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124;g6b494351cc_1_5">
            <a:extLst>
              <a:ext uri="{FF2B5EF4-FFF2-40B4-BE49-F238E27FC236}">
                <a16:creationId xmlns:a16="http://schemas.microsoft.com/office/drawing/2014/main" id="{2F699A8D-0ADB-414A-828C-557293BC13B9}"/>
              </a:ext>
            </a:extLst>
          </p:cNvPr>
          <p:cNvSpPr txBox="1"/>
          <p:nvPr/>
        </p:nvSpPr>
        <p:spPr>
          <a:xfrm>
            <a:off x="369450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4: Oppiva yhteisö ja kumppanuudet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oppilaitos toimii oppivana yhteisönä ja osana yhteiskuntaa uudistavia verkostoja</a:t>
            </a:r>
            <a:r>
              <a:rPr lang="fi-FI" sz="12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28" name="Taulukko 4">
            <a:extLst>
              <a:ext uri="{FF2B5EF4-FFF2-40B4-BE49-F238E27FC236}">
                <a16:creationId xmlns:a16="http://schemas.microsoft.com/office/drawing/2014/main" id="{1BD98BFB-27F8-42AA-A0AB-71A2C65F7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139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>
            <a:extLst>
              <a:ext uri="{FF2B5EF4-FFF2-40B4-BE49-F238E27FC236}">
                <a16:creationId xmlns:a16="http://schemas.microsoft.com/office/drawing/2014/main" id="{12964D77-2AA1-469B-B0B3-7087C9587E7A}"/>
              </a:ext>
            </a:extLst>
          </p:cNvPr>
          <p:cNvSpPr/>
          <p:nvPr/>
        </p:nvSpPr>
        <p:spPr>
          <a:xfrm>
            <a:off x="358295" y="214265"/>
            <a:ext cx="8281851" cy="61308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Kaari 32">
            <a:extLst>
              <a:ext uri="{FF2B5EF4-FFF2-40B4-BE49-F238E27FC236}">
                <a16:creationId xmlns:a16="http://schemas.microsoft.com/office/drawing/2014/main" id="{21F4DF20-20EF-4F85-A9FC-33D0ECC0E3D5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36" name="Google Shape;236;p5"/>
          <p:cNvSpPr txBox="1"/>
          <p:nvPr/>
        </p:nvSpPr>
        <p:spPr>
          <a:xfrm>
            <a:off x="452640" y="4531411"/>
            <a:ext cx="19400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Hankintojen määräävänä valintakriteerinä on tarjouksen edullisuus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37" name="Google Shape;237;p5"/>
          <p:cNvSpPr txBox="1"/>
          <p:nvPr/>
        </p:nvSpPr>
        <p:spPr>
          <a:xfrm>
            <a:off x="2431613" y="4345967"/>
            <a:ext cx="192151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arjen käytäntöjä pyritään muuttamaan kestävään suuntaan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38" name="Google Shape;238;p5"/>
          <p:cNvSpPr txBox="1"/>
          <p:nvPr/>
        </p:nvSpPr>
        <p:spPr>
          <a:xfrm>
            <a:off x="430827" y="5361589"/>
            <a:ext cx="192151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ympäristövastuu perustuu normien vaatimusten täyttämiseen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39" name="Google Shape;239;p5"/>
          <p:cNvSpPr txBox="1"/>
          <p:nvPr/>
        </p:nvSpPr>
        <p:spPr>
          <a:xfrm>
            <a:off x="2431614" y="3425245"/>
            <a:ext cx="176369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Hankinnoissa painotetaan laatutekijöitä hinnan rinnalla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0" name="Google Shape;240;p5"/>
          <p:cNvSpPr txBox="1"/>
          <p:nvPr/>
        </p:nvSpPr>
        <p:spPr>
          <a:xfrm>
            <a:off x="4585516" y="5155129"/>
            <a:ext cx="206879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 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osallistetaan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oppilaitoksen ympäristövastuullisuuden arviointiin ja kehittämiseen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6531589" y="578354"/>
            <a:ext cx="200013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toiminta  lähestyy hiilineutraaliutta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4" name="Google Shape;244;p5"/>
          <p:cNvSpPr/>
          <p:nvPr/>
        </p:nvSpPr>
        <p:spPr>
          <a:xfrm>
            <a:off x="6535552" y="5154337"/>
            <a:ext cx="199220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Ympäristövastuullisuus toteutuu läpäisevästi oppilaitoksen arjen toiminnoissa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5" name="Google Shape;245;p5"/>
          <p:cNvSpPr txBox="1"/>
          <p:nvPr/>
        </p:nvSpPr>
        <p:spPr>
          <a:xfrm>
            <a:off x="4592030" y="3398793"/>
            <a:ext cx="192219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Ympäristövastuullisuus ja eettisyys ovat hankintojen määräävät valintakriteerit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6" name="Google Shape;246;p5"/>
          <p:cNvSpPr txBox="1"/>
          <p:nvPr/>
        </p:nvSpPr>
        <p:spPr>
          <a:xfrm>
            <a:off x="4592029" y="4276961"/>
            <a:ext cx="216676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asettaa normien vaatimukset ylittäviä ympäristötavoitteita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7" name="Google Shape;247;p5"/>
          <p:cNvSpPr txBox="1"/>
          <p:nvPr/>
        </p:nvSpPr>
        <p:spPr>
          <a:xfrm>
            <a:off x="6531589" y="4195601"/>
            <a:ext cx="1978807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sidosryhmiensä osaamista vastuullisuutensa kehittämiseen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8" name="Google Shape;248;p5"/>
          <p:cNvSpPr/>
          <p:nvPr/>
        </p:nvSpPr>
        <p:spPr>
          <a:xfrm>
            <a:off x="6525924" y="2343684"/>
            <a:ext cx="200013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kytkeytyy kumppaniverkostonsa kautta osaksi alueellista kiertotaloutta 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49" name="Google Shape;249;p5"/>
          <p:cNvSpPr txBox="1"/>
          <p:nvPr/>
        </p:nvSpPr>
        <p:spPr>
          <a:xfrm>
            <a:off x="6525923" y="1198032"/>
            <a:ext cx="2103051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toimii esimerkkinä kohtuutaloudesta, joka tuottaa oikeudenmukaisesti hyvinvointia ympäristön asettamissa rajoissa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50" name="Google Shape;250;p5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1" name="Google Shape;251;p5"/>
          <p:cNvSpPr/>
          <p:nvPr/>
        </p:nvSpPr>
        <p:spPr>
          <a:xfrm>
            <a:off x="4585516" y="2350026"/>
            <a:ext cx="207972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kulttuuriperinnön viisautta ympäristövastuullisuuden edistämisessä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52" name="Google Shape;252;p5"/>
          <p:cNvSpPr txBox="1"/>
          <p:nvPr/>
        </p:nvSpPr>
        <p:spPr>
          <a:xfrm>
            <a:off x="3199593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3" name="Google Shape;253;p5"/>
          <p:cNvCxnSpPr>
            <a:endCxn id="252" idx="1"/>
          </p:cNvCxnSpPr>
          <p:nvPr/>
        </p:nvCxnSpPr>
        <p:spPr>
          <a:xfrm>
            <a:off x="2119593" y="6589738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7" name="Google Shape;257;p5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8" name="Google Shape;258;p5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9" name="Google Shape;259;p5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60" name="Google Shape;260;p5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++</a:t>
            </a:r>
            <a:endParaRPr/>
          </a:p>
        </p:txBody>
      </p:sp>
      <p:sp>
        <p:nvSpPr>
          <p:cNvPr id="261" name="Google Shape;261;p5"/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2" name="Google Shape;262;p5"/>
          <p:cNvSpPr txBox="1"/>
          <p:nvPr/>
        </p:nvSpPr>
        <p:spPr>
          <a:xfrm>
            <a:off x="6522836" y="3404348"/>
            <a:ext cx="21789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osallistaa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sidosryhmiään ympäristö-vastuullisuuden edistämiseen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30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0F6F76FE-958E-4647-8A2A-4D179855722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124;g6b494351cc_1_5">
            <a:extLst>
              <a:ext uri="{FF2B5EF4-FFF2-40B4-BE49-F238E27FC236}">
                <a16:creationId xmlns:a16="http://schemas.microsoft.com/office/drawing/2014/main" id="{6913E55E-65ED-4E69-BF54-1D534C4C794E}"/>
              </a:ext>
            </a:extLst>
          </p:cNvPr>
          <p:cNvSpPr txBox="1"/>
          <p:nvPr/>
        </p:nvSpPr>
        <p:spPr>
          <a:xfrm>
            <a:off x="369450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5: Oppilaitoksen ympäristövastuu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oppilaitos toteuttaa ympäristövastuuta hankinnoissaan ja arjen toiminnassa, ja pyrkii hiilineutraaliuteen, kiertotalouteen ja kohtuutalouteen.</a:t>
            </a:r>
          </a:p>
        </p:txBody>
      </p:sp>
      <p:sp>
        <p:nvSpPr>
          <p:cNvPr id="34" name="Google Shape;225;p4">
            <a:extLst>
              <a:ext uri="{FF2B5EF4-FFF2-40B4-BE49-F238E27FC236}">
                <a16:creationId xmlns:a16="http://schemas.microsoft.com/office/drawing/2014/main" id="{974655E0-2878-442C-85D0-385793817B66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Google Shape;226;p4">
            <a:extLst>
              <a:ext uri="{FF2B5EF4-FFF2-40B4-BE49-F238E27FC236}">
                <a16:creationId xmlns:a16="http://schemas.microsoft.com/office/drawing/2014/main" id="{CBE055C1-C501-48C0-8C61-1FB00C7FB908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Google Shape;224;p4">
            <a:extLst>
              <a:ext uri="{FF2B5EF4-FFF2-40B4-BE49-F238E27FC236}">
                <a16:creationId xmlns:a16="http://schemas.microsoft.com/office/drawing/2014/main" id="{A9DC3EDF-654F-4974-A709-CD57AE35349F}"/>
              </a:ext>
            </a:extLst>
          </p:cNvPr>
          <p:cNvCxnSpPr/>
          <p:nvPr/>
        </p:nvCxnSpPr>
        <p:spPr>
          <a:xfrm>
            <a:off x="5723103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7" name="Google Shape;237;p5">
            <a:extLst>
              <a:ext uri="{FF2B5EF4-FFF2-40B4-BE49-F238E27FC236}">
                <a16:creationId xmlns:a16="http://schemas.microsoft.com/office/drawing/2014/main" id="{2EDCEF4C-B3D0-4166-B649-4B0A409BBE21}"/>
              </a:ext>
            </a:extLst>
          </p:cNvPr>
          <p:cNvSpPr txBox="1"/>
          <p:nvPr/>
        </p:nvSpPr>
        <p:spPr>
          <a:xfrm>
            <a:off x="2431613" y="5338991"/>
            <a:ext cx="192151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Oppilaitoksessa pohditaan yhdessä, mitä vastuullisuus ja eettisyys tarkoittavat päivittäisessä toiminnassa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aphicFrame>
        <p:nvGraphicFramePr>
          <p:cNvPr id="29" name="Taulukko 4">
            <a:extLst>
              <a:ext uri="{FF2B5EF4-FFF2-40B4-BE49-F238E27FC236}">
                <a16:creationId xmlns:a16="http://schemas.microsoft.com/office/drawing/2014/main" id="{67A3AF76-EDE6-4BE0-863D-47E82181C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139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uorakulmio 31">
            <a:extLst>
              <a:ext uri="{FF2B5EF4-FFF2-40B4-BE49-F238E27FC236}">
                <a16:creationId xmlns:a16="http://schemas.microsoft.com/office/drawing/2014/main" id="{8E15E10E-11BF-4CC8-A285-A513B22F6890}"/>
              </a:ext>
            </a:extLst>
          </p:cNvPr>
          <p:cNvSpPr/>
          <p:nvPr/>
        </p:nvSpPr>
        <p:spPr>
          <a:xfrm>
            <a:off x="358295" y="214265"/>
            <a:ext cx="8281851" cy="61308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4" name="Kaari 33">
            <a:extLst>
              <a:ext uri="{FF2B5EF4-FFF2-40B4-BE49-F238E27FC236}">
                <a16:creationId xmlns:a16="http://schemas.microsoft.com/office/drawing/2014/main" id="{25489F50-74B5-4983-B2A9-951696E6071A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67" name="Google Shape;267;p6"/>
          <p:cNvSpPr txBox="1"/>
          <p:nvPr/>
        </p:nvSpPr>
        <p:spPr>
          <a:xfrm>
            <a:off x="485086" y="4045339"/>
            <a:ext cx="204743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Hyvinvointia edistävät toimenpiteet keskittyvät fyysiseen työ- ja opiskeluympäristöön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68" name="Google Shape;268;p6"/>
          <p:cNvSpPr txBox="1"/>
          <p:nvPr/>
        </p:nvSpPr>
        <p:spPr>
          <a:xfrm>
            <a:off x="2460631" y="5530924"/>
            <a:ext cx="204773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Yhteisön hyvinvointia parannetaan puutteisiin reagoimalla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69" name="Google Shape;269;p6"/>
          <p:cNvSpPr txBox="1"/>
          <p:nvPr/>
        </p:nvSpPr>
        <p:spPr>
          <a:xfrm>
            <a:off x="490035" y="5160338"/>
            <a:ext cx="1921519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Oppilaitosyhteisön hyvinvoinnista huolehtiminen perustuu normien vaatimusten täyttämiseen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0" name="Google Shape;270;p6"/>
          <p:cNvSpPr txBox="1"/>
          <p:nvPr/>
        </p:nvSpPr>
        <p:spPr>
          <a:xfrm>
            <a:off x="2448863" y="4046185"/>
            <a:ext cx="208947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Oppilaitoksella on normien vaatimusten mukaiset hyvinvointiin liittyvät suunnitelmat, joiden sisältöön yhteisö on perehdytetty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1" name="Google Shape;271;p6"/>
          <p:cNvSpPr txBox="1"/>
          <p:nvPr/>
        </p:nvSpPr>
        <p:spPr>
          <a:xfrm>
            <a:off x="4557447" y="5294398"/>
            <a:ext cx="206879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Hyvinvoinnista huolehtimisen lähtökohtana ovat henkilöstön ja opiskelijoiden tarpeet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2" name="Google Shape;272;p6"/>
          <p:cNvSpPr txBox="1"/>
          <p:nvPr/>
        </p:nvSpPr>
        <p:spPr>
          <a:xfrm>
            <a:off x="6626241" y="578360"/>
            <a:ext cx="200013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edistää hyvinvointia globaalilla tasolla kumppanuuksien kautta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5" name="Google Shape;275;p6"/>
          <p:cNvSpPr txBox="1"/>
          <p:nvPr/>
        </p:nvSpPr>
        <p:spPr>
          <a:xfrm>
            <a:off x="4557446" y="3356586"/>
            <a:ext cx="206879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Hyvinvoinnin edistämisen keskiössä ovat yhteisöllisyys, osallisuus ja moninaisuuden arvostaminen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6" name="Google Shape;276;p6"/>
          <p:cNvSpPr txBox="1"/>
          <p:nvPr/>
        </p:nvSpPr>
        <p:spPr>
          <a:xfrm>
            <a:off x="4556891" y="4327851"/>
            <a:ext cx="204875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Hyvinvoinnin näkökulma laajenee psyykkiseen ja sosiaaliseen työ- ja opiskeluympäristöön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7" name="Google Shape;277;p6"/>
          <p:cNvSpPr txBox="1"/>
          <p:nvPr/>
        </p:nvSpPr>
        <p:spPr>
          <a:xfrm>
            <a:off x="6617242" y="1568506"/>
            <a:ext cx="1978807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kehittää kestäviä hyvinvoinnin ratkaisuja kumppaniverkostonsa kanssa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8" name="Google Shape;278;p6"/>
          <p:cNvSpPr/>
          <p:nvPr/>
        </p:nvSpPr>
        <p:spPr>
          <a:xfrm>
            <a:off x="6623275" y="3362988"/>
            <a:ext cx="196674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arjessa toteutuu aidosti jokaisen saama tuki, arvo ja tunnustus omana itsenään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6608707" y="1133337"/>
            <a:ext cx="210305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0" name="Google Shape;280;p6"/>
          <p:cNvSpPr txBox="1"/>
          <p:nvPr/>
        </p:nvSpPr>
        <p:spPr>
          <a:xfrm>
            <a:off x="6626241" y="2513081"/>
            <a:ext cx="200013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 rakentaa aineetonta hyvinvointia ihmistenvälisyyden kautta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1" name="Google Shape;281;p6"/>
          <p:cNvSpPr txBox="1"/>
          <p:nvPr/>
        </p:nvSpPr>
        <p:spPr>
          <a:xfrm>
            <a:off x="6608706" y="5106229"/>
            <a:ext cx="1978807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Oppilaitosyhteisön hyvinvoinnin parantaminen perustuu ennakoivaan toimintaan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2" name="Google Shape;282;p6"/>
          <p:cNvSpPr txBox="1"/>
          <p:nvPr/>
        </p:nvSpPr>
        <p:spPr>
          <a:xfrm>
            <a:off x="6608706" y="4308475"/>
            <a:ext cx="197880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Sidosryhmät ovat mukana oppilaitosyhteisön hyvinvoinnin edistämisessä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3" name="Google Shape;283;p6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 dirty="0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4" name="Google Shape;284;p6"/>
          <p:cNvSpPr txBox="1"/>
          <p:nvPr/>
        </p:nvSpPr>
        <p:spPr>
          <a:xfrm>
            <a:off x="4556891" y="2521450"/>
            <a:ext cx="210305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hyödyntää osaamistaan alueensa hyvinvoinnin edistämiseen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85" name="Google Shape;285;p6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6" name="Google Shape;286;p6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7" name="Google Shape;287;p6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88" name="Google Shape;288;p6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9" name="Google Shape;289;p6"/>
          <p:cNvSpPr txBox="1"/>
          <p:nvPr/>
        </p:nvSpPr>
        <p:spPr>
          <a:xfrm>
            <a:off x="3199593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ENNAKOIVUUS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0" name="Google Shape;290;p6"/>
          <p:cNvCxnSpPr>
            <a:cxnSpLocks/>
          </p:cNvCxnSpPr>
          <p:nvPr/>
        </p:nvCxnSpPr>
        <p:spPr>
          <a:xfrm>
            <a:off x="2119593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4" name="Google Shape;294;p6"/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89DAE0DD-D54A-43E1-881C-43928AA4A18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124;g6b494351cc_1_5">
            <a:extLst>
              <a:ext uri="{FF2B5EF4-FFF2-40B4-BE49-F238E27FC236}">
                <a16:creationId xmlns:a16="http://schemas.microsoft.com/office/drawing/2014/main" id="{695FB6FC-C68D-4BD5-82A0-60CBBDB27EB1}"/>
              </a:ext>
            </a:extLst>
          </p:cNvPr>
          <p:cNvSpPr txBox="1"/>
          <p:nvPr/>
        </p:nvSpPr>
        <p:spPr>
          <a:xfrm>
            <a:off x="369450" y="224623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6: Yhteisön hyvinvointi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oppilaitos huolehtii hyvinvoinnista, edistää yhteisöllisyyttä, osallisuutta ja moninaisuutta, ja vahvistaa myötätunnon ja merkityksellisyyden kokemusta.</a:t>
            </a:r>
          </a:p>
        </p:txBody>
      </p:sp>
      <p:sp>
        <p:nvSpPr>
          <p:cNvPr id="35" name="Google Shape;225;p4">
            <a:extLst>
              <a:ext uri="{FF2B5EF4-FFF2-40B4-BE49-F238E27FC236}">
                <a16:creationId xmlns:a16="http://schemas.microsoft.com/office/drawing/2014/main" id="{004AEDE6-6746-42E2-8C7E-930D444FE7D8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226;p4">
            <a:extLst>
              <a:ext uri="{FF2B5EF4-FFF2-40B4-BE49-F238E27FC236}">
                <a16:creationId xmlns:a16="http://schemas.microsoft.com/office/drawing/2014/main" id="{1F26FE60-DDE0-4D23-8378-F31F5A3F9A98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7" name="Google Shape;224;p4">
            <a:extLst>
              <a:ext uri="{FF2B5EF4-FFF2-40B4-BE49-F238E27FC236}">
                <a16:creationId xmlns:a16="http://schemas.microsoft.com/office/drawing/2014/main" id="{C55FB705-C379-43AB-9205-59C1FDBCCBE4}"/>
              </a:ext>
            </a:extLst>
          </p:cNvPr>
          <p:cNvCxnSpPr/>
          <p:nvPr/>
        </p:nvCxnSpPr>
        <p:spPr>
          <a:xfrm>
            <a:off x="5723103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aphicFrame>
        <p:nvGraphicFramePr>
          <p:cNvPr id="30" name="Taulukko 4">
            <a:extLst>
              <a:ext uri="{FF2B5EF4-FFF2-40B4-BE49-F238E27FC236}">
                <a16:creationId xmlns:a16="http://schemas.microsoft.com/office/drawing/2014/main" id="{6B399CED-F86C-46B6-B166-47B93F315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1396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uorakulmio 55">
            <a:extLst>
              <a:ext uri="{FF2B5EF4-FFF2-40B4-BE49-F238E27FC236}">
                <a16:creationId xmlns:a16="http://schemas.microsoft.com/office/drawing/2014/main" id="{D92AF394-58C3-4343-B1BF-0E0F64A03E1F}"/>
              </a:ext>
            </a:extLst>
          </p:cNvPr>
          <p:cNvSpPr/>
          <p:nvPr/>
        </p:nvSpPr>
        <p:spPr>
          <a:xfrm>
            <a:off x="349086" y="220686"/>
            <a:ext cx="8281851" cy="61308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Kaari 64">
            <a:extLst>
              <a:ext uri="{FF2B5EF4-FFF2-40B4-BE49-F238E27FC236}">
                <a16:creationId xmlns:a16="http://schemas.microsoft.com/office/drawing/2014/main" id="{6DF43ABF-5BCD-4C06-A146-9C60D482BBB3}"/>
              </a:ext>
            </a:extLst>
          </p:cNvPr>
          <p:cNvSpPr/>
          <p:nvPr/>
        </p:nvSpPr>
        <p:spPr>
          <a:xfrm rot="9672149">
            <a:off x="-4978259" y="1157268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407C9E3-7092-4EC8-A903-2B95171FE76D}"/>
              </a:ext>
            </a:extLst>
          </p:cNvPr>
          <p:cNvSpPr txBox="1"/>
          <p:nvPr/>
        </p:nvSpPr>
        <p:spPr>
          <a:xfrm>
            <a:off x="465451" y="5624949"/>
            <a:ext cx="208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Oppilaitosyhteisöä ei </a:t>
            </a:r>
            <a:r>
              <a:rPr lang="fi-F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osallisteta</a:t>
            </a: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strategia-prosessiin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7B61872-AD7B-49C3-B3A0-2D36F331AAC0}"/>
              </a:ext>
            </a:extLst>
          </p:cNvPr>
          <p:cNvSpPr txBox="1"/>
          <p:nvPr/>
        </p:nvSpPr>
        <p:spPr>
          <a:xfrm>
            <a:off x="490204" y="4325872"/>
            <a:ext cx="174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Strategiassa korostuvat oppilaitoksen sisäiset tarpeet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7706B47-DB88-4153-B792-6D23DE688286}"/>
              </a:ext>
            </a:extLst>
          </p:cNvPr>
          <p:cNvSpPr txBox="1"/>
          <p:nvPr/>
        </p:nvSpPr>
        <p:spPr>
          <a:xfrm>
            <a:off x="4571203" y="5350598"/>
            <a:ext cx="200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Strategiaprosessi on yhteisöä osallistava ja keskusteleva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83DD05F-EB08-4985-979D-75CB2803E7A1}"/>
              </a:ext>
            </a:extLst>
          </p:cNvPr>
          <p:cNvSpPr txBox="1"/>
          <p:nvPr/>
        </p:nvSpPr>
        <p:spPr>
          <a:xfrm>
            <a:off x="6622312" y="5151739"/>
            <a:ext cx="1950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Oppilaitosyhteisön jäsenet vaikuttavat aidosti strategian tavoitteisiin ja sisältöihin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5F444D7D-9247-494A-B3F2-C325DBDDB803}"/>
              </a:ext>
            </a:extLst>
          </p:cNvPr>
          <p:cNvSpPr txBox="1"/>
          <p:nvPr/>
        </p:nvSpPr>
        <p:spPr>
          <a:xfrm>
            <a:off x="2414585" y="4695855"/>
            <a:ext cx="2047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Strategiaa ohjaavat koulutus-järjestelmän tarpeet ja muutokset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9F07AAB-B054-4364-9068-3DE07A0C334D}"/>
              </a:ext>
            </a:extLst>
          </p:cNvPr>
          <p:cNvSpPr txBox="1"/>
          <p:nvPr/>
        </p:nvSpPr>
        <p:spPr>
          <a:xfrm>
            <a:off x="4571203" y="4449432"/>
            <a:ext cx="200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Strategian laadintaa ohjaavat yhteiskunnalliset tarpeet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E1783E3-D76B-469C-8240-E06469A33E96}"/>
              </a:ext>
            </a:extLst>
          </p:cNvPr>
          <p:cNvSpPr txBox="1"/>
          <p:nvPr/>
        </p:nvSpPr>
        <p:spPr>
          <a:xfrm>
            <a:off x="469849" y="5041871"/>
            <a:ext cx="1605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 on reagoiva ja säilyttävä 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9768EC4-BEB2-4CB9-80EF-0920346C23B9}"/>
              </a:ext>
            </a:extLst>
          </p:cNvPr>
          <p:cNvSpPr txBox="1"/>
          <p:nvPr/>
        </p:nvSpPr>
        <p:spPr>
          <a:xfrm>
            <a:off x="2421262" y="3902997"/>
            <a:ext cx="2092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Strategiatyössä hyödynnetään ennakointitietoa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65637D6B-B2F4-4313-8597-21EE6D0B63C4}"/>
              </a:ext>
            </a:extLst>
          </p:cNvPr>
          <p:cNvSpPr txBox="1"/>
          <p:nvPr/>
        </p:nvSpPr>
        <p:spPr>
          <a:xfrm>
            <a:off x="4571203" y="3548267"/>
            <a:ext cx="206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 uudistaa oppilaitosta ennakointi-tiedon pohjalta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563D52B-2BAD-46D7-967C-AA05BA2F67FA}"/>
              </a:ext>
            </a:extLst>
          </p:cNvPr>
          <p:cNvSpPr txBox="1"/>
          <p:nvPr/>
        </p:nvSpPr>
        <p:spPr>
          <a:xfrm>
            <a:off x="4571998" y="2330090"/>
            <a:ext cx="196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Strategiassa näkyy aktiivisia keinoja yhteiskunnallisen muutoksen tekemiseen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C4ECC98-CA08-41F8-88A5-D1F69A4453F0}"/>
              </a:ext>
            </a:extLst>
          </p:cNvPr>
          <p:cNvSpPr txBox="1"/>
          <p:nvPr/>
        </p:nvSpPr>
        <p:spPr>
          <a:xfrm>
            <a:off x="6617291" y="1369951"/>
            <a:ext cx="200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 perustuu yhteis-kunnan uudistamiseen yhdessä kumppaneiden kanssa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BD6243E2-6DAC-454C-B9BE-DF83E514E3AF}"/>
              </a:ext>
            </a:extLst>
          </p:cNvPr>
          <p:cNvSpPr txBox="1"/>
          <p:nvPr/>
        </p:nvSpPr>
        <p:spPr>
          <a:xfrm>
            <a:off x="6616629" y="3548448"/>
            <a:ext cx="207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Yhteiskunnalliset kestävyyshaasteet näkyvät strategian tavoitteissa 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42A01FC5-E2EC-4E24-8180-30E8662F497B}"/>
              </a:ext>
            </a:extLst>
          </p:cNvPr>
          <p:cNvSpPr txBox="1"/>
          <p:nvPr/>
        </p:nvSpPr>
        <p:spPr>
          <a:xfrm>
            <a:off x="6623491" y="616176"/>
            <a:ext cx="206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Strategian päämääränä </a:t>
            </a:r>
            <a:b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on globaalien kestävyys-kysymysten ratkaiseminen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217A1C2F-A0F9-4009-9291-C3F6465D347D}"/>
              </a:ext>
            </a:extLst>
          </p:cNvPr>
          <p:cNvSpPr txBox="1"/>
          <p:nvPr/>
        </p:nvSpPr>
        <p:spPr>
          <a:xfrm>
            <a:off x="6616629" y="2308392"/>
            <a:ext cx="199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Globaalit kestävyys-kysymykset näkyvät strategian tavoitteissa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FA102F6A-B1DC-4B9E-9D39-156929A8CF86}"/>
              </a:ext>
            </a:extLst>
          </p:cNvPr>
          <p:cNvSpPr txBox="1"/>
          <p:nvPr/>
        </p:nvSpPr>
        <p:spPr>
          <a:xfrm>
            <a:off x="6617291" y="4445657"/>
            <a:ext cx="200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Sidosryhmät ovat mukana strategian suunnittelussa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1FED07EF-6E7A-4D40-AC16-15B001A463D3}"/>
              </a:ext>
            </a:extLst>
          </p:cNvPr>
          <p:cNvSpPr txBox="1"/>
          <p:nvPr/>
        </p:nvSpPr>
        <p:spPr>
          <a:xfrm>
            <a:off x="2408675" y="5470805"/>
            <a:ext cx="2047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Oppilaitosyhteisöltä kerätään kyselyllä näkemyksiä strategiatyöhön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451ABCE0-44DD-498F-9548-478E98067E59}"/>
              </a:ext>
            </a:extLst>
          </p:cNvPr>
          <p:cNvSpPr txBox="1"/>
          <p:nvPr/>
        </p:nvSpPr>
        <p:spPr>
          <a:xfrm rot="162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OLEMASSA OLEVAA TOISINTAVA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E450891C-B602-4922-87DE-E88EFA864D13}"/>
              </a:ext>
            </a:extLst>
          </p:cNvPr>
          <p:cNvSpPr txBox="1"/>
          <p:nvPr/>
        </p:nvSpPr>
        <p:spPr>
          <a:xfrm>
            <a:off x="3189654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ENNAKOIVUUS VAHVISTUU</a:t>
            </a:r>
          </a:p>
        </p:txBody>
      </p: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C0F4D211-E4DC-4944-BAE7-125D634BEBE8}"/>
              </a:ext>
            </a:extLst>
          </p:cNvPr>
          <p:cNvCxnSpPr>
            <a:endCxn id="32" idx="1"/>
          </p:cNvCxnSpPr>
          <p:nvPr/>
        </p:nvCxnSpPr>
        <p:spPr>
          <a:xfrm>
            <a:off x="2096665" y="6589738"/>
            <a:ext cx="10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kstiruutu 39">
            <a:extLst>
              <a:ext uri="{FF2B5EF4-FFF2-40B4-BE49-F238E27FC236}">
                <a16:creationId xmlns:a16="http://schemas.microsoft.com/office/drawing/2014/main" id="{ED5DBA7E-DF31-4D3B-BE8C-14F0EC6B287B}"/>
              </a:ext>
            </a:extLst>
          </p:cNvPr>
          <p:cNvSpPr txBox="1"/>
          <p:nvPr/>
        </p:nvSpPr>
        <p:spPr>
          <a:xfrm rot="16200000">
            <a:off x="7373167" y="2821927"/>
            <a:ext cx="3073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UUDISTAVUUS VAHVISTUU</a:t>
            </a:r>
          </a:p>
        </p:txBody>
      </p:sp>
      <p:cxnSp>
        <p:nvCxnSpPr>
          <p:cNvPr id="41" name="Suora yhdysviiva 40">
            <a:extLst>
              <a:ext uri="{FF2B5EF4-FFF2-40B4-BE49-F238E27FC236}">
                <a16:creationId xmlns:a16="http://schemas.microsoft.com/office/drawing/2014/main" id="{6210DB40-F998-43A7-808D-4BB37939D7EB}"/>
              </a:ext>
            </a:extLst>
          </p:cNvPr>
          <p:cNvCxnSpPr>
            <a:cxnSpLocks/>
          </p:cNvCxnSpPr>
          <p:nvPr/>
        </p:nvCxnSpPr>
        <p:spPr>
          <a:xfrm flipV="1">
            <a:off x="8909891" y="4501239"/>
            <a:ext cx="0" cy="10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72826A0A-2EC7-4CEF-B1D4-E529A77F06C9}"/>
              </a:ext>
            </a:extLst>
          </p:cNvPr>
          <p:cNvCxnSpPr>
            <a:cxnSpLocks/>
          </p:cNvCxnSpPr>
          <p:nvPr/>
        </p:nvCxnSpPr>
        <p:spPr>
          <a:xfrm flipV="1">
            <a:off x="8909891" y="1013130"/>
            <a:ext cx="0" cy="1080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kstiruutu 44">
            <a:extLst>
              <a:ext uri="{FF2B5EF4-FFF2-40B4-BE49-F238E27FC236}">
                <a16:creationId xmlns:a16="http://schemas.microsoft.com/office/drawing/2014/main" id="{18124DFA-FC68-41E0-BBE1-BE8EBB6F4FC3}"/>
              </a:ext>
            </a:extLst>
          </p:cNvPr>
          <p:cNvSpPr txBox="1"/>
          <p:nvPr/>
        </p:nvSpPr>
        <p:spPr>
          <a:xfrm>
            <a:off x="7870371" y="78545"/>
            <a:ext cx="831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91DFFAE5-20E9-4994-814E-02378703903A}"/>
              </a:ext>
            </a:extLst>
          </p:cNvPr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</p:txBody>
      </p:sp>
      <p:sp>
        <p:nvSpPr>
          <p:cNvPr id="34" name="Google Shape;124;g6b494351cc_1_5">
            <a:extLst>
              <a:ext uri="{FF2B5EF4-FFF2-40B4-BE49-F238E27FC236}">
                <a16:creationId xmlns:a16="http://schemas.microsoft.com/office/drawing/2014/main" id="{AC61095E-E288-40CB-87F7-AE32F2360CFB}"/>
              </a:ext>
            </a:extLst>
          </p:cNvPr>
          <p:cNvSpPr txBox="1"/>
          <p:nvPr/>
        </p:nvSpPr>
        <p:spPr>
          <a:xfrm>
            <a:off x="358433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7: Oppilaitoksen strategia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oppilaitoksen toiminnan pitkän tähtäimen suunnittelu tukee kestävän tulevaisuuden rakentamista yhdessä henkilöstön, opiskelijoiden ja kumppaneiden kanssa.</a:t>
            </a: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spcBef>
                <a:spcPts val="600"/>
              </a:spcBef>
            </a:pPr>
            <a:endParaRPr lang="fi-FI" sz="1200" i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225;p4">
            <a:extLst>
              <a:ext uri="{FF2B5EF4-FFF2-40B4-BE49-F238E27FC236}">
                <a16:creationId xmlns:a16="http://schemas.microsoft.com/office/drawing/2014/main" id="{75D9008D-A903-46EA-AA88-ADE4276775C5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Google Shape;226;p4">
            <a:extLst>
              <a:ext uri="{FF2B5EF4-FFF2-40B4-BE49-F238E27FC236}">
                <a16:creationId xmlns:a16="http://schemas.microsoft.com/office/drawing/2014/main" id="{A41845EA-7AE3-4891-B0D1-4227E8A415C2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Google Shape;224;p4">
            <a:extLst>
              <a:ext uri="{FF2B5EF4-FFF2-40B4-BE49-F238E27FC236}">
                <a16:creationId xmlns:a16="http://schemas.microsoft.com/office/drawing/2014/main" id="{928FBDF9-2E04-4CDA-951A-4B5032FF79BB}"/>
              </a:ext>
            </a:extLst>
          </p:cNvPr>
          <p:cNvCxnSpPr/>
          <p:nvPr/>
        </p:nvCxnSpPr>
        <p:spPr>
          <a:xfrm>
            <a:off x="5723103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pic>
        <p:nvPicPr>
          <p:cNvPr id="44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850D4EB2-B8D3-4447-8C37-D908ABE6A43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50740159-8697-4586-9398-C42051988D6F}"/>
              </a:ext>
            </a:extLst>
          </p:cNvPr>
          <p:cNvGraphicFramePr>
            <a:graphicFrameLocks noGrp="1"/>
          </p:cNvGraphicFramePr>
          <p:nvPr/>
        </p:nvGraphicFramePr>
        <p:xfrm>
          <a:off x="349087" y="220686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50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>
            <a:extLst>
              <a:ext uri="{FF2B5EF4-FFF2-40B4-BE49-F238E27FC236}">
                <a16:creationId xmlns:a16="http://schemas.microsoft.com/office/drawing/2014/main" id="{2B549E70-07C4-4764-B7F6-E349BF66332A}"/>
              </a:ext>
            </a:extLst>
          </p:cNvPr>
          <p:cNvSpPr/>
          <p:nvPr/>
        </p:nvSpPr>
        <p:spPr>
          <a:xfrm>
            <a:off x="358295" y="214265"/>
            <a:ext cx="8281851" cy="6130833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Kaari 32">
            <a:extLst>
              <a:ext uri="{FF2B5EF4-FFF2-40B4-BE49-F238E27FC236}">
                <a16:creationId xmlns:a16="http://schemas.microsoft.com/office/drawing/2014/main" id="{BDF4EE21-350E-47A0-8ADA-517ADFCFB9AB}"/>
              </a:ext>
            </a:extLst>
          </p:cNvPr>
          <p:cNvSpPr/>
          <p:nvPr/>
        </p:nvSpPr>
        <p:spPr>
          <a:xfrm rot="9672149">
            <a:off x="-4978259" y="1167164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31" name="Google Shape;331;p8"/>
          <p:cNvSpPr txBox="1"/>
          <p:nvPr/>
        </p:nvSpPr>
        <p:spPr>
          <a:xfrm>
            <a:off x="512503" y="4461697"/>
            <a:ext cx="208745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Tavoitteiden asettaminen, päätökset ja valinnat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tehdään lyhyen aikavälin talousnäkökulman ehdoilla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2" name="Google Shape;332;p8"/>
          <p:cNvSpPr txBox="1"/>
          <p:nvPr/>
        </p:nvSpPr>
        <p:spPr>
          <a:xfrm>
            <a:off x="512503" y="5440246"/>
            <a:ext cx="20474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rakenteet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toimintatavat tukevat heikosti vuorovaikutusta </a:t>
            </a:r>
            <a:b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uudistumista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3" name="Google Shape;333;p8"/>
          <p:cNvSpPr txBox="1"/>
          <p:nvPr/>
        </p:nvSpPr>
        <p:spPr>
          <a:xfrm>
            <a:off x="6534347" y="2378726"/>
            <a:ext cx="2034019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 käy yhteiskuntaa uudistavaa dialogia kumppaniverkostonsa kanssa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4" name="Google Shape;334;p8"/>
          <p:cNvSpPr txBox="1"/>
          <p:nvPr/>
        </p:nvSpPr>
        <p:spPr>
          <a:xfrm>
            <a:off x="4567620" y="5210366"/>
            <a:ext cx="200013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Tavoitteet, valinnat ja päätökset perustuvat toimintaympäristön muutoksen reflektointiin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5" name="Google Shape;335;p8"/>
          <p:cNvSpPr txBox="1"/>
          <p:nvPr/>
        </p:nvSpPr>
        <p:spPr>
          <a:xfrm>
            <a:off x="6540005" y="3483845"/>
            <a:ext cx="217200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Oppilaitoksen uudistumisessa hyödynnetään moniäänistä keskustelua arvoista ja tulevaisuudesta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6" name="Google Shape;336;p8"/>
          <p:cNvSpPr txBox="1"/>
          <p:nvPr/>
        </p:nvSpPr>
        <p:spPr>
          <a:xfrm>
            <a:off x="2585632" y="3500863"/>
            <a:ext cx="204773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Talousnäkökulman lisäksi tavoitteita, päätöksiä ja valintoja ohjaavat 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  </a:ext>
                </a:extLst>
              </a:rPr>
              <a:t>asiakkaiden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tarpeet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" name="Google Shape;337;p8"/>
          <p:cNvSpPr txBox="1"/>
          <p:nvPr/>
        </p:nvSpPr>
        <p:spPr>
          <a:xfrm>
            <a:off x="4567934" y="4463205"/>
            <a:ext cx="198432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Johtaminen ja rakenteet tukevat sisäistä vuorovaikutusta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8" name="Google Shape;338;p8"/>
          <p:cNvSpPr txBox="1"/>
          <p:nvPr/>
        </p:nvSpPr>
        <p:spPr>
          <a:xfrm>
            <a:off x="2584311" y="5404846"/>
            <a:ext cx="188478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Johtamisessa painottuvat säännöt, tavoitteet, vastuut ja seuranta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9" name="Google Shape;339;p8"/>
          <p:cNvSpPr txBox="1"/>
          <p:nvPr/>
        </p:nvSpPr>
        <p:spPr>
          <a:xfrm>
            <a:off x="2582634" y="4544501"/>
            <a:ext cx="209227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Henkilöstö voi vaikuttaa sääntöjen, tavoitteiden ja vastuiden määrittelyyn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0" name="Google Shape;340;p8"/>
          <p:cNvSpPr txBox="1"/>
          <p:nvPr/>
        </p:nvSpPr>
        <p:spPr>
          <a:xfrm>
            <a:off x="6534348" y="449847"/>
            <a:ext cx="206879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Oppilaitosyhteisö visioi nykykehitykselle vaihtoehtoisia tulevaisuuksia ja ohjaa niillä toimintaansa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1" name="Google Shape;341;p8"/>
          <p:cNvSpPr txBox="1"/>
          <p:nvPr/>
        </p:nvSpPr>
        <p:spPr>
          <a:xfrm>
            <a:off x="6533021" y="4461697"/>
            <a:ext cx="199082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Kestävän tulevaisuuden näkökulma on tärkeänä kriteerinä päätöksiä ja valintoja tehtäessä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2" name="Google Shape;342;p8"/>
          <p:cNvSpPr txBox="1"/>
          <p:nvPr/>
        </p:nvSpPr>
        <p:spPr>
          <a:xfrm>
            <a:off x="4572600" y="3481017"/>
            <a:ext cx="193218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Johtaminen perustuu yhdessä asetettuihin tavoitteisiin, luotta-</a:t>
            </a:r>
            <a:r>
              <a:rPr lang="fi-FI" sz="1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mukseen</a:t>
            </a: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 yhteistyöhön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6" name="Google Shape;346;p8"/>
          <p:cNvSpPr txBox="1"/>
          <p:nvPr/>
        </p:nvSpPr>
        <p:spPr>
          <a:xfrm>
            <a:off x="6533021" y="1411256"/>
            <a:ext cx="194092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Johtaminen mahdollistaa uusien rakenteiden ja toimintatapojen itseorganisoitumisen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7" name="Google Shape;347;p8"/>
          <p:cNvSpPr txBox="1"/>
          <p:nvPr/>
        </p:nvSpPr>
        <p:spPr>
          <a:xfrm rot="-54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7F7F7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OLEMASSA OLEVAA TOISINTAVA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" name="Google Shape;348;p8"/>
          <p:cNvSpPr txBox="1"/>
          <p:nvPr/>
        </p:nvSpPr>
        <p:spPr>
          <a:xfrm rot="-5400000">
            <a:off x="7373167" y="2821927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UUDISTAVUUS VAHVISTUU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9" name="Google Shape;349;p8"/>
          <p:cNvCxnSpPr/>
          <p:nvPr/>
        </p:nvCxnSpPr>
        <p:spPr>
          <a:xfrm rot="10800000">
            <a:off x="8909891" y="4501239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0" name="Google Shape;350;p8"/>
          <p:cNvCxnSpPr/>
          <p:nvPr/>
        </p:nvCxnSpPr>
        <p:spPr>
          <a:xfrm rot="10800000">
            <a:off x="8909891" y="1013130"/>
            <a:ext cx="0" cy="1080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51" name="Google Shape;351;p8"/>
          <p:cNvSpPr txBox="1"/>
          <p:nvPr/>
        </p:nvSpPr>
        <p:spPr>
          <a:xfrm>
            <a:off x="7995487" y="78545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2" name="Google Shape;352;p8"/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3" name="Google Shape;353;p8"/>
          <p:cNvSpPr txBox="1"/>
          <p:nvPr/>
        </p:nvSpPr>
        <p:spPr>
          <a:xfrm>
            <a:off x="3199593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ENNAKOIVUUS VAHVISTUU</a:t>
            </a:r>
            <a:endParaRPr b="1"/>
          </a:p>
        </p:txBody>
      </p:sp>
      <p:cxnSp>
        <p:nvCxnSpPr>
          <p:cNvPr id="354" name="Google Shape;354;p8"/>
          <p:cNvCxnSpPr>
            <a:endCxn id="353" idx="1"/>
          </p:cNvCxnSpPr>
          <p:nvPr/>
        </p:nvCxnSpPr>
        <p:spPr>
          <a:xfrm>
            <a:off x="2119593" y="6589738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5" name="Google Shape;355;p8"/>
          <p:cNvCxnSpPr/>
          <p:nvPr/>
        </p:nvCxnSpPr>
        <p:spPr>
          <a:xfrm>
            <a:off x="5733042" y="6588159"/>
            <a:ext cx="10800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2" name="Google Shape;124;g6b494351cc_1_5">
            <a:extLst>
              <a:ext uri="{FF2B5EF4-FFF2-40B4-BE49-F238E27FC236}">
                <a16:creationId xmlns:a16="http://schemas.microsoft.com/office/drawing/2014/main" id="{8A6E953A-EA01-4861-8D16-3DD3C9B75AB0}"/>
              </a:ext>
            </a:extLst>
          </p:cNvPr>
          <p:cNvSpPr txBox="1"/>
          <p:nvPr/>
        </p:nvSpPr>
        <p:spPr>
          <a:xfrm>
            <a:off x="369450" y="224625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8: Johtaminen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oppilaitoksen johtamistapa tukee organisaation kykyä tulevaisuuden ennakointiin, uudistumiseen ja yhteiskunnallisen muutoksen tekemiseen.</a:t>
            </a:r>
          </a:p>
        </p:txBody>
      </p:sp>
      <p:sp>
        <p:nvSpPr>
          <p:cNvPr id="34" name="Google Shape;225;p4">
            <a:extLst>
              <a:ext uri="{FF2B5EF4-FFF2-40B4-BE49-F238E27FC236}">
                <a16:creationId xmlns:a16="http://schemas.microsoft.com/office/drawing/2014/main" id="{9013DA7A-54B4-4B39-9BF2-DFAF9094A3FE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Google Shape;226;p4">
            <a:extLst>
              <a:ext uri="{FF2B5EF4-FFF2-40B4-BE49-F238E27FC236}">
                <a16:creationId xmlns:a16="http://schemas.microsoft.com/office/drawing/2014/main" id="{C07D6F02-4240-41E3-B3FB-7DA37D451D6F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6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A0D1A626-B6B7-480B-BB10-22ED3267233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ekstiruutu 36">
            <a:extLst>
              <a:ext uri="{FF2B5EF4-FFF2-40B4-BE49-F238E27FC236}">
                <a16:creationId xmlns:a16="http://schemas.microsoft.com/office/drawing/2014/main" id="{8F57284D-5906-49A9-8B46-BEDBDA13909F}"/>
              </a:ext>
            </a:extLst>
          </p:cNvPr>
          <p:cNvSpPr txBox="1"/>
          <p:nvPr/>
        </p:nvSpPr>
        <p:spPr>
          <a:xfrm>
            <a:off x="6523290" y="5395759"/>
            <a:ext cx="204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Oppilaitoksen kestävän kehityksen työlle on osoitettu riittävät resurssit</a:t>
            </a:r>
          </a:p>
        </p:txBody>
      </p:sp>
      <p:graphicFrame>
        <p:nvGraphicFramePr>
          <p:cNvPr id="29" name="Taulukko 4">
            <a:extLst>
              <a:ext uri="{FF2B5EF4-FFF2-40B4-BE49-F238E27FC236}">
                <a16:creationId xmlns:a16="http://schemas.microsoft.com/office/drawing/2014/main" id="{9FFF1C41-2154-401E-8CC9-D468AD093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47242"/>
              </p:ext>
            </p:extLst>
          </p:nvPr>
        </p:nvGraphicFramePr>
        <p:xfrm>
          <a:off x="360239" y="215110"/>
          <a:ext cx="8281852" cy="613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uorakulmio 55">
            <a:extLst>
              <a:ext uri="{FF2B5EF4-FFF2-40B4-BE49-F238E27FC236}">
                <a16:creationId xmlns:a16="http://schemas.microsoft.com/office/drawing/2014/main" id="{D92AF394-58C3-4343-B1BF-0E0F64A03E1F}"/>
              </a:ext>
            </a:extLst>
          </p:cNvPr>
          <p:cNvSpPr/>
          <p:nvPr/>
        </p:nvSpPr>
        <p:spPr>
          <a:xfrm>
            <a:off x="358295" y="236300"/>
            <a:ext cx="8281851" cy="6095062"/>
          </a:xfrm>
          <a:prstGeom prst="rect">
            <a:avLst/>
          </a:prstGeom>
          <a:gradFill flip="none" rotWithShape="1">
            <a:gsLst>
              <a:gs pos="49000">
                <a:schemeClr val="accent3">
                  <a:lumMod val="20000"/>
                  <a:lumOff val="80000"/>
                </a:schemeClr>
              </a:gs>
              <a:gs pos="25000">
                <a:schemeClr val="bg1"/>
              </a:gs>
              <a:gs pos="84000">
                <a:schemeClr val="accent4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Kaari 64">
            <a:extLst>
              <a:ext uri="{FF2B5EF4-FFF2-40B4-BE49-F238E27FC236}">
                <a16:creationId xmlns:a16="http://schemas.microsoft.com/office/drawing/2014/main" id="{6DF43ABF-5BCD-4C06-A146-9C60D482BBB3}"/>
              </a:ext>
            </a:extLst>
          </p:cNvPr>
          <p:cNvSpPr/>
          <p:nvPr/>
        </p:nvSpPr>
        <p:spPr>
          <a:xfrm rot="9672149">
            <a:off x="-4978259" y="1167164"/>
            <a:ext cx="11596897" cy="3733926"/>
          </a:xfrm>
          <a:prstGeom prst="arc">
            <a:avLst>
              <a:gd name="adj1" fmla="val 11060520"/>
              <a:gd name="adj2" fmla="val 20670763"/>
            </a:avLst>
          </a:prstGeom>
          <a:noFill/>
          <a:ln w="165100" cap="flat" cmpd="sng">
            <a:solidFill>
              <a:schemeClr val="bg1"/>
            </a:solidFill>
            <a:miter lim="800000"/>
            <a:headEnd type="triangl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5F444D7D-9247-494A-B3F2-C325DBDDB803}"/>
              </a:ext>
            </a:extLst>
          </p:cNvPr>
          <p:cNvSpPr txBox="1"/>
          <p:nvPr/>
        </p:nvSpPr>
        <p:spPr>
          <a:xfrm>
            <a:off x="2268259" y="5300066"/>
            <a:ext cx="1921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Osaamisen kehittäminen perustuu omaehtoiseen kouluttautumiseen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E1783E3-D76B-469C-8240-E06469A33E96}"/>
              </a:ext>
            </a:extLst>
          </p:cNvPr>
          <p:cNvSpPr txBox="1"/>
          <p:nvPr/>
        </p:nvSpPr>
        <p:spPr>
          <a:xfrm>
            <a:off x="477468" y="5300066"/>
            <a:ext cx="1921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Henkilöstön osaamisen kehittäminen keskittyy ammatissa tarvittavien perustietojen ja -taitojen hallintaan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9768EC4-BEB2-4CB9-80EF-0920346C23B9}"/>
              </a:ext>
            </a:extLst>
          </p:cNvPr>
          <p:cNvSpPr txBox="1"/>
          <p:nvPr/>
        </p:nvSpPr>
        <p:spPr>
          <a:xfrm>
            <a:off x="2271213" y="4551242"/>
            <a:ext cx="174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Henkilöstön kestävyys-osaamisen tarpeet on tunnistettu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65637D6B-B2F4-4313-8597-21EE6D0B63C4}"/>
              </a:ext>
            </a:extLst>
          </p:cNvPr>
          <p:cNvSpPr txBox="1"/>
          <p:nvPr/>
        </p:nvSpPr>
        <p:spPr>
          <a:xfrm>
            <a:off x="4580184" y="4308937"/>
            <a:ext cx="2068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Osaamisen kehittämisen lähtökohtana on toimintaympäristössä tapahtuva muutos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C4ECC98-CA08-41F8-88A5-D1F69A4453F0}"/>
              </a:ext>
            </a:extLst>
          </p:cNvPr>
          <p:cNvSpPr txBox="1"/>
          <p:nvPr/>
        </p:nvSpPr>
        <p:spPr>
          <a:xfrm>
            <a:off x="6548176" y="536051"/>
            <a:ext cx="200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luo uutta kestävyysosaamista yhdessä kumppaniverkostonsa kanssa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EAE86129-025E-4F45-8B25-0D848F06E859}"/>
              </a:ext>
            </a:extLst>
          </p:cNvPr>
          <p:cNvSpPr txBox="1"/>
          <p:nvPr/>
        </p:nvSpPr>
        <p:spPr>
          <a:xfrm>
            <a:off x="4560833" y="5281217"/>
            <a:ext cx="185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Osaamisen kehittäminen on suunnitelmallista ja resursoitua ja siihen kannustetaan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15C6CACC-5C8A-49FF-BD45-89D751F0B6C6}"/>
              </a:ext>
            </a:extLst>
          </p:cNvPr>
          <p:cNvSpPr txBox="1"/>
          <p:nvPr/>
        </p:nvSpPr>
        <p:spPr>
          <a:xfrm>
            <a:off x="4585641" y="3497922"/>
            <a:ext cx="216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ennakoi kestävyysosaamisen </a:t>
            </a:r>
            <a:b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tarpeita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A7C5E282-BF1E-40EE-BE81-247E9E7F0C7C}"/>
              </a:ext>
            </a:extLst>
          </p:cNvPr>
          <p:cNvSpPr txBox="1"/>
          <p:nvPr/>
        </p:nvSpPr>
        <p:spPr>
          <a:xfrm>
            <a:off x="6569500" y="1564515"/>
            <a:ext cx="197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Oppilaitos luo yhteisöllisesti uutta kestävyysosaamista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59B0A9D-561A-4178-8E16-D44AADDE21C9}"/>
              </a:ext>
            </a:extLst>
          </p:cNvPr>
          <p:cNvSpPr txBox="1"/>
          <p:nvPr/>
        </p:nvSpPr>
        <p:spPr>
          <a:xfrm>
            <a:off x="6608707" y="1133337"/>
            <a:ext cx="2103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endParaRPr lang="fi-FI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C17B5326-C31D-41E4-AC82-C1F7DF2F757B}"/>
              </a:ext>
            </a:extLst>
          </p:cNvPr>
          <p:cNvSpPr txBox="1"/>
          <p:nvPr/>
        </p:nvSpPr>
        <p:spPr>
          <a:xfrm>
            <a:off x="6569500" y="2183434"/>
            <a:ext cx="2000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Osaamisen kehittäminen laajenee globaaleihin kestävyyskysymyksiin ja ekososiaaliseen sivistykseen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C0CB5019-5D8A-406C-A930-00A94B7226AC}"/>
              </a:ext>
            </a:extLst>
          </p:cNvPr>
          <p:cNvSpPr txBox="1"/>
          <p:nvPr/>
        </p:nvSpPr>
        <p:spPr>
          <a:xfrm>
            <a:off x="6548176" y="3498141"/>
            <a:ext cx="1978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Osaamisen kehittäminen perustuu työn ja oppimisen yhdistämiseen </a:t>
            </a:r>
          </a:p>
        </p:txBody>
      </p:sp>
      <p:sp>
        <p:nvSpPr>
          <p:cNvPr id="38" name="Tekstiruutu 37">
            <a:extLst>
              <a:ext uri="{FF2B5EF4-FFF2-40B4-BE49-F238E27FC236}">
                <a16:creationId xmlns:a16="http://schemas.microsoft.com/office/drawing/2014/main" id="{6ADA4088-683A-4B7F-91A2-E37ED8D5EA93}"/>
              </a:ext>
            </a:extLst>
          </p:cNvPr>
          <p:cNvSpPr txBox="1"/>
          <p:nvPr/>
        </p:nvSpPr>
        <p:spPr>
          <a:xfrm>
            <a:off x="495430" y="4551242"/>
            <a:ext cx="1558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Henkilöstön osaamistarpeita ennakoidaan heikosti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A6D1DAD1-252E-4978-9AD5-61D62F15BD76}"/>
              </a:ext>
            </a:extLst>
          </p:cNvPr>
          <p:cNvSpPr txBox="1"/>
          <p:nvPr/>
        </p:nvSpPr>
        <p:spPr>
          <a:xfrm>
            <a:off x="6512599" y="5274271"/>
            <a:ext cx="2166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Calibri" panose="020F0502020204030204" pitchFamily="34" charset="0"/>
                <a:cs typeface="Calibri" panose="020F0502020204030204" pitchFamily="34" charset="0"/>
              </a:rPr>
              <a:t>Henkilöstön kestävyysasioiden osaamista on vahvistettu tunnistettujen tarpeiden pohjalta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21794CFE-DF1C-42F1-9688-39E19C511E00}"/>
              </a:ext>
            </a:extLst>
          </p:cNvPr>
          <p:cNvSpPr txBox="1"/>
          <p:nvPr/>
        </p:nvSpPr>
        <p:spPr>
          <a:xfrm rot="16200000">
            <a:off x="-1351885" y="4708333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OLEMASSA OLEVAA TOISINTAVA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1CEE7A4A-6900-43DC-8389-060D0D6A9DBE}"/>
              </a:ext>
            </a:extLst>
          </p:cNvPr>
          <p:cNvSpPr txBox="1"/>
          <p:nvPr/>
        </p:nvSpPr>
        <p:spPr>
          <a:xfrm rot="16200000">
            <a:off x="7373167" y="2821927"/>
            <a:ext cx="3073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UUDISTAVUUS VAHVISTUU</a:t>
            </a:r>
          </a:p>
        </p:txBody>
      </p: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F8E590B6-D40A-47FA-89B3-5CC663C4ED79}"/>
              </a:ext>
            </a:extLst>
          </p:cNvPr>
          <p:cNvCxnSpPr>
            <a:cxnSpLocks/>
          </p:cNvCxnSpPr>
          <p:nvPr/>
        </p:nvCxnSpPr>
        <p:spPr>
          <a:xfrm flipV="1">
            <a:off x="8909891" y="4501239"/>
            <a:ext cx="0" cy="108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863F94EF-0A21-4361-9805-0AAA3C18B78A}"/>
              </a:ext>
            </a:extLst>
          </p:cNvPr>
          <p:cNvCxnSpPr>
            <a:cxnSpLocks/>
          </p:cNvCxnSpPr>
          <p:nvPr/>
        </p:nvCxnSpPr>
        <p:spPr>
          <a:xfrm flipV="1">
            <a:off x="8909891" y="1013130"/>
            <a:ext cx="0" cy="1080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kstiruutu 40">
            <a:extLst>
              <a:ext uri="{FF2B5EF4-FFF2-40B4-BE49-F238E27FC236}">
                <a16:creationId xmlns:a16="http://schemas.microsoft.com/office/drawing/2014/main" id="{DCA94FAA-8DD8-4825-866C-3A8BFCB86C63}"/>
              </a:ext>
            </a:extLst>
          </p:cNvPr>
          <p:cNvSpPr txBox="1"/>
          <p:nvPr/>
        </p:nvSpPr>
        <p:spPr>
          <a:xfrm>
            <a:off x="7932965" y="78545"/>
            <a:ext cx="864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BBA0F62A-25D6-41AC-97A0-07CE1DC3C377}"/>
              </a:ext>
            </a:extLst>
          </p:cNvPr>
          <p:cNvSpPr txBox="1"/>
          <p:nvPr/>
        </p:nvSpPr>
        <p:spPr>
          <a:xfrm>
            <a:off x="8379524" y="2931280"/>
            <a:ext cx="18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9130D8E9-9CAA-4E2F-8282-9C9CA3DF26C3}"/>
              </a:ext>
            </a:extLst>
          </p:cNvPr>
          <p:cNvSpPr txBox="1"/>
          <p:nvPr/>
        </p:nvSpPr>
        <p:spPr>
          <a:xfrm>
            <a:off x="3189654" y="6420461"/>
            <a:ext cx="30734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ENNAKOIVUUS VAHVISTUU</a:t>
            </a:r>
          </a:p>
        </p:txBody>
      </p: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B59D0BD7-BA39-4E8F-B717-A5D893F37AEB}"/>
              </a:ext>
            </a:extLst>
          </p:cNvPr>
          <p:cNvCxnSpPr>
            <a:endCxn id="45" idx="1"/>
          </p:cNvCxnSpPr>
          <p:nvPr/>
        </p:nvCxnSpPr>
        <p:spPr>
          <a:xfrm>
            <a:off x="2096665" y="6589738"/>
            <a:ext cx="10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1D93A073-839F-40C3-85BF-4144BD6FDDBD}"/>
              </a:ext>
            </a:extLst>
          </p:cNvPr>
          <p:cNvCxnSpPr/>
          <p:nvPr/>
        </p:nvCxnSpPr>
        <p:spPr>
          <a:xfrm>
            <a:off x="5723103" y="6588159"/>
            <a:ext cx="1080000" cy="0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Google Shape;388;p9">
            <a:extLst>
              <a:ext uri="{FF2B5EF4-FFF2-40B4-BE49-F238E27FC236}">
                <a16:creationId xmlns:a16="http://schemas.microsoft.com/office/drawing/2014/main" id="{A723AD33-31DB-44FA-B32D-6D082B85B309}"/>
              </a:ext>
            </a:extLst>
          </p:cNvPr>
          <p:cNvSpPr txBox="1"/>
          <p:nvPr/>
        </p:nvSpPr>
        <p:spPr>
          <a:xfrm>
            <a:off x="6534769" y="4307942"/>
            <a:ext cx="2013538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Oppilaitoksessa kerätään ja jaetaan kestävyysajatteluun liittyvää tietoa ja osaamista henkilöstön kesken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6" name="Google Shape;124;g6b494351cc_1_5">
            <a:extLst>
              <a:ext uri="{FF2B5EF4-FFF2-40B4-BE49-F238E27FC236}">
                <a16:creationId xmlns:a16="http://schemas.microsoft.com/office/drawing/2014/main" id="{9DF629D0-CD1B-4D3C-9EDD-C82806E62E93}"/>
              </a:ext>
            </a:extLst>
          </p:cNvPr>
          <p:cNvSpPr txBox="1"/>
          <p:nvPr/>
        </p:nvSpPr>
        <p:spPr>
          <a:xfrm>
            <a:off x="369450" y="235642"/>
            <a:ext cx="4130047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 9: Henkilöstön osaaminen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fi-FI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Indikaattorilla arvioidaan, miten henkilöstön kestävyysosaamista kehitetään ja laajennetaan globaaliin näkökulmaan ja ekososiaaliseen sivistykseen.</a:t>
            </a:r>
          </a:p>
        </p:txBody>
      </p:sp>
      <p:sp>
        <p:nvSpPr>
          <p:cNvPr id="37" name="Google Shape;225;p4">
            <a:extLst>
              <a:ext uri="{FF2B5EF4-FFF2-40B4-BE49-F238E27FC236}">
                <a16:creationId xmlns:a16="http://schemas.microsoft.com/office/drawing/2014/main" id="{428BAEB0-EEF8-47CD-A6E3-E31EC8D21DFD}"/>
              </a:ext>
            </a:extLst>
          </p:cNvPr>
          <p:cNvSpPr txBox="1"/>
          <p:nvPr/>
        </p:nvSpPr>
        <p:spPr>
          <a:xfrm>
            <a:off x="7988019" y="5840141"/>
            <a:ext cx="7062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++</a:t>
            </a:r>
            <a:endParaRPr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Google Shape;226;p4">
            <a:extLst>
              <a:ext uri="{FF2B5EF4-FFF2-40B4-BE49-F238E27FC236}">
                <a16:creationId xmlns:a16="http://schemas.microsoft.com/office/drawing/2014/main" id="{268CA186-D613-48CA-8AE4-F787671F0CFD}"/>
              </a:ext>
            </a:extLst>
          </p:cNvPr>
          <p:cNvSpPr txBox="1"/>
          <p:nvPr/>
        </p:nvSpPr>
        <p:spPr>
          <a:xfrm>
            <a:off x="4408907" y="5840141"/>
            <a:ext cx="18884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6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+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4" name="Google Shape;125;g6b494351cc_1_5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7F861EF3-B4BE-443C-9E4D-D096441D1E2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59196" y="6339915"/>
            <a:ext cx="442570" cy="457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50740159-8697-4586-9398-C42051988D6F}"/>
              </a:ext>
            </a:extLst>
          </p:cNvPr>
          <p:cNvGraphicFramePr>
            <a:graphicFrameLocks noGrp="1"/>
          </p:cNvGraphicFramePr>
          <p:nvPr/>
        </p:nvGraphicFramePr>
        <p:xfrm>
          <a:off x="360239" y="228600"/>
          <a:ext cx="8281852" cy="6117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926">
                  <a:extLst>
                    <a:ext uri="{9D8B030D-6E8A-4147-A177-3AD203B41FA5}">
                      <a16:colId xmlns:a16="http://schemas.microsoft.com/office/drawing/2014/main" val="4272992234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1589190360"/>
                    </a:ext>
                  </a:extLst>
                </a:gridCol>
              </a:tblGrid>
              <a:tr h="305192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5676"/>
                  </a:ext>
                </a:extLst>
              </a:tr>
              <a:tr h="306541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4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30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1416</Words>
  <Application>Microsoft Office PowerPoint</Application>
  <PresentationFormat>Näytössä katseltava diaesitys (4:3)</PresentationFormat>
  <Paragraphs>228</Paragraphs>
  <Slides>10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Tukidiojen käsitteiden selitykset</dc:title>
  <dc:creator>Laininen Erkka</dc:creator>
  <cp:lastModifiedBy>Laininen Erkka</cp:lastModifiedBy>
  <cp:revision>196</cp:revision>
  <cp:lastPrinted>2019-11-21T07:19:23Z</cp:lastPrinted>
  <dcterms:created xsi:type="dcterms:W3CDTF">2019-10-01T10:56:33Z</dcterms:created>
  <dcterms:modified xsi:type="dcterms:W3CDTF">2020-02-03T14:52:49Z</dcterms:modified>
</cp:coreProperties>
</file>